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39" r:id="rId1"/>
  </p:sldMasterIdLst>
  <p:notesMasterIdLst>
    <p:notesMasterId r:id="rId72"/>
  </p:notesMasterIdLst>
  <p:handoutMasterIdLst>
    <p:handoutMasterId r:id="rId73"/>
  </p:handoutMasterIdLst>
  <p:sldIdLst>
    <p:sldId id="346" r:id="rId2"/>
    <p:sldId id="367" r:id="rId3"/>
    <p:sldId id="347" r:id="rId4"/>
    <p:sldId id="365" r:id="rId5"/>
    <p:sldId id="366" r:id="rId6"/>
    <p:sldId id="368" r:id="rId7"/>
    <p:sldId id="360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9" r:id="rId17"/>
    <p:sldId id="361" r:id="rId18"/>
    <p:sldId id="362" r:id="rId19"/>
    <p:sldId id="364" r:id="rId20"/>
    <p:sldId id="414" r:id="rId21"/>
    <p:sldId id="356" r:id="rId22"/>
    <p:sldId id="415" r:id="rId23"/>
    <p:sldId id="422" r:id="rId24"/>
    <p:sldId id="423" r:id="rId25"/>
    <p:sldId id="357" r:id="rId26"/>
    <p:sldId id="370" r:id="rId27"/>
    <p:sldId id="358" r:id="rId28"/>
    <p:sldId id="369" r:id="rId29"/>
    <p:sldId id="371" r:id="rId30"/>
    <p:sldId id="372" r:id="rId31"/>
    <p:sldId id="373" r:id="rId32"/>
    <p:sldId id="374" r:id="rId33"/>
    <p:sldId id="377" r:id="rId34"/>
    <p:sldId id="376" r:id="rId35"/>
    <p:sldId id="378" r:id="rId36"/>
    <p:sldId id="381" r:id="rId37"/>
    <p:sldId id="383" r:id="rId38"/>
    <p:sldId id="382" r:id="rId39"/>
    <p:sldId id="390" r:id="rId40"/>
    <p:sldId id="389" r:id="rId41"/>
    <p:sldId id="386" r:id="rId42"/>
    <p:sldId id="391" r:id="rId43"/>
    <p:sldId id="392" r:id="rId44"/>
    <p:sldId id="394" r:id="rId45"/>
    <p:sldId id="395" r:id="rId46"/>
    <p:sldId id="396" r:id="rId47"/>
    <p:sldId id="397" r:id="rId48"/>
    <p:sldId id="398" r:id="rId49"/>
    <p:sldId id="399" r:id="rId50"/>
    <p:sldId id="400" r:id="rId51"/>
    <p:sldId id="417" r:id="rId52"/>
    <p:sldId id="401" r:id="rId53"/>
    <p:sldId id="418" r:id="rId54"/>
    <p:sldId id="425" r:id="rId55"/>
    <p:sldId id="426" r:id="rId56"/>
    <p:sldId id="402" r:id="rId57"/>
    <p:sldId id="403" r:id="rId58"/>
    <p:sldId id="405" r:id="rId59"/>
    <p:sldId id="406" r:id="rId60"/>
    <p:sldId id="384" r:id="rId61"/>
    <p:sldId id="408" r:id="rId62"/>
    <p:sldId id="407" r:id="rId63"/>
    <p:sldId id="409" r:id="rId64"/>
    <p:sldId id="410" r:id="rId65"/>
    <p:sldId id="411" r:id="rId66"/>
    <p:sldId id="412" r:id="rId67"/>
    <p:sldId id="420" r:id="rId68"/>
    <p:sldId id="413" r:id="rId69"/>
    <p:sldId id="419" r:id="rId70"/>
    <p:sldId id="421" r:id="rId7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thisen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CE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38" autoAdjust="0"/>
    <p:restoredTop sz="76481" autoAdjust="0"/>
  </p:normalViewPr>
  <p:slideViewPr>
    <p:cSldViewPr>
      <p:cViewPr>
        <p:scale>
          <a:sx n="60" d="100"/>
          <a:sy n="60" d="100"/>
        </p:scale>
        <p:origin x="-83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notesViewPr>
    <p:cSldViewPr>
      <p:cViewPr>
        <p:scale>
          <a:sx n="100" d="100"/>
          <a:sy n="100" d="100"/>
        </p:scale>
        <p:origin x="-1584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A145477-A0A0-495F-8491-1E00079702B4}" type="datetimeFigureOut">
              <a:rPr lang="en-US"/>
              <a:pPr>
                <a:defRPr/>
              </a:pPr>
              <a:t>11/27/2011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2D278F1-26A1-46E9-A6AF-7BC32FE3D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26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9741298-916A-45A8-807C-4EE18FAF1F45}" type="datetimeFigureOut">
              <a:rPr lang="en-US"/>
              <a:pPr>
                <a:defRPr/>
              </a:pPr>
              <a:t>11/27/2011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83242E2-ED23-486D-B3A8-E0632D29A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40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Introduction </a:t>
            </a:r>
            <a:r>
              <a:rPr lang="en-US" smtClean="0"/>
              <a:t>of </a:t>
            </a:r>
            <a:r>
              <a:rPr lang="en-US" smtClean="0"/>
              <a:t>speakers</a:t>
            </a: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B8E3CDD-CDE0-4313-ADAE-77EA595E50E9}" type="slidenum">
              <a:rPr lang="en-US" smtClean="0">
                <a:latin typeface="Calibri" pitchFamily="34" charset="0"/>
              </a:rPr>
              <a:pPr eaLnBrk="1" hangingPunct="1"/>
              <a:t>1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Hickman, L. J.,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Joycox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L. H., &amp;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Arnoff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J. (2004).Dating violence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among adolescents: Prevalence, gender distribution,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prevention program effectiveness.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Trauma, Violence, and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Abuse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123–142.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Smith, P. H., White, J. W., &amp; Holland, L. J. (2003). A longitudinal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perspective on dating violence among adolescent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college-age women.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American Public Health Association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93,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1104–1109.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436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Smith, P. H., White, J. W., &amp; Holland, L. J. (2003). A longitudinal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perspective on dating violence among adolescent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college-age women.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American Public Health Association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93,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1104–1109.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Halpem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CT,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Oslak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SG, Young ML, Martin SL,</a:t>
            </a:r>
          </a:p>
          <a:p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Kupper LI.. Partner violence among adolescents in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opposite-sex romantic relationships: findings from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 Longitudinal Study of .Adolescent Health.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 f Public Health.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2001;91:1679-1685.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Humphrey JA, White JW. Women's vulnerability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sexual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as.sault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adolescence to young adulthood.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 </a:t>
            </a:r>
            <a:r>
              <a:rPr lang="en-US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Adolesc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Health.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2000;27:419-424.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43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Smith, P. H., White, J. W., &amp; Holland, L. J. (2003). A longitudinal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perspective on dating violence among adolescent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college-age women.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American Public Health Association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93,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1104–1109.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Halpem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CT,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Oslak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SG, Young ML, Martin SL,</a:t>
            </a:r>
          </a:p>
          <a:p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Kupper LI.. Partner violence among adolescents in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opposite-sex romantic relationships: findings from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 Longitudinal Study of .Adolescent Health.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 f Public Health.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2001;91:1679-1685.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Humphrey JA, White JW. Women's vulnerability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sexual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as.sault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adolescence to young adulthood.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 </a:t>
            </a:r>
            <a:r>
              <a:rPr lang="en-US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Adolesc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Health.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2000;27:419-424.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436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Frieze, I. H. (2005).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Hurting the one you love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Violence in relationships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Belmont, CA: Wadsworth/Thomson Learning.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Williams, S. L., &amp; Frieze, I. H. (2005). Patterns of violent relationships,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psychological distress, and marital satisfaction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 national sample of men and women.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Sex Roles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52,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771–784.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Swan, S. C., &amp; Snow, D. L. (2006). The development of a theory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women’s use of violence in intimate relationships.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Violence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Against Women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1026–1045.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736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Hickman, L. J.,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Joycox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L. H., &amp;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Arnoff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J. (2004).Dating violence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among adolescents: Prevalence, gender distribution,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prevention program effectiveness.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Trauma, Violence, and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Abuse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123–142.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Smith, P. H., White, J. W., &amp; Holland, L. J. (2003). A longitudinal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perspective on dating violence among adolescent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college-age women.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American Public Health Association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93,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1104–1109.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436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Laursen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B., &amp; Jensen-Campbell, L. A. (1999). The nature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functions of social exchange in adolescent romantic relationships.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W. Furman, B. B. Brown, &amp; C.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Feiring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(Eds.),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development of romantic relationships in adolescence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(pp. 50–74). New York: Cambridge University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436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Yodanis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C.,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Godenzi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A., &amp;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Stanko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E. (2000). The benefits of studying costs: A review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agenda for studies on the economic costs of violence against women.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Policy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Studies, 21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263-276.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DeKeseredy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W. S., &amp; Kelly, K. (1995). Sexual abuse in Canadian university and college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dating relationships: The contribution of male peer support.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Family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Violence, 10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41-53.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Choate, L. (2003). Sexual Assault Prevention Programs for College Men: An Exploratory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Evaluation of the Men Against Violence Model.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College Counseling,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166-176.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C.,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Gidycz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C. A., Lobo, T. R., &amp;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Luthra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R. (2005). A prospective analysis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sexual assault perpetration: Risk factor related to perpetrator characteristics.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Interpersonal Violence, 20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1325-1348.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Bohner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G.,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Siebler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F., &amp;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Schmelcher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J. (2006). Social norms and the likelihood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raping: Perceived rape myth acceptance of others affects men’s rape proclivity.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Personality and Social Psychology Bulletin, 32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286-297.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483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O’Campo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B. W., Shelley, G. A., &amp;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Jaycox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L. H. (2007). Latino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teens talk about help seeking and help giving in relation to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dating violence.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Violence Against Women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172–189.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Conflict Tactics Scale in high school students.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Psychological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Assessment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546–555.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Centers for Disease Control. (2006). Understanding teen dating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abuse. Retrieved September 25, 2008, from http://www.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cdc.gov/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ncipc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/pub-res/DatingAbuseFactSheet.pdf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Citrin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L. B., Roberts, T., &amp; Fredrickson, B. L. (2004). Objectification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theory and emotions: A feminist psychological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perspective on gendered affect. In L. Z.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Tiedens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&amp; C. W.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Leach (Eds.),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social life of emotions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(pp. 203–223).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 York: Cambridge University Press.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Cohler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B. J., &amp;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Hammack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P. L. (2007). The psychological world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 gay teenager: Social change, narrative, and “normality.”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Youth Adolescence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36,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47–59.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Coker, A., Williams, C.,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Follingstad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D. M., &amp; Jordan, C. E. (in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press). Psychological, reproductive and maternal health,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behavioral and economic impact. In J. W. White, M. P.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Koss,&amp; A.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Kazdin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(Eds.),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Violence against women and children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Volume 1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Washington, DC: American Psychological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Association.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Collins,W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A., &amp;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Stroufe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L. A. (1999). Capacity for intimate relationships: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developmental construction.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InW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Furman, B.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B. Brown, &amp; C.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Feiring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(Eds.),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development of romantic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relationships in adolescence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(pp. 125–147). New York: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Cambridge University Press.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Craig, M. (1990). Coercive sexuality in dating relationships: A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situational model.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Clinical Psychology Review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395–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423.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Creswell, J. W. (1998).Mixed-method research: Introduction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application. In G.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Cizek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(Ed.),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Handbook of educational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policy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(pp. 455–472). San Diego, CA: Academic Press.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Deaux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K. (1993). Reconstructing social identity.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Personality and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Psychology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Bulletin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19, 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4–12.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DeBellis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M. D. (2001). Developmental traumatology: The psychobiological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development of maltreated children and its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implications for research, treatment, and policy.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Development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Psychopathology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539–564.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Diamond, L. (2001). Contributions of psychophysiology to research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adult attachment: Review and recommendations.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Personality and Social Psychology Review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276–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295.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Dutton, D. G., &amp;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Holtzworth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-Munroe, A. (1997). The role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early trauma in males who assault their wives. In D.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Cicchetti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 S. L.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(Eds.),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Developmental perspectives on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trauma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Theory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research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intervention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(pp. 379–401).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Rochester, NY: University of Rochester Press.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Erickson, E. H. (1968).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Identity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Youth in crisis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New York: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Norton.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Fasick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F. A. (1994). On the “invention” of adolescence.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Early Adolescence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14,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6–23.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Fauth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R. C.,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Leventhal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T., &amp; Brooks-Gunn, J. (2008). Seven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years later: Effects of a neighborhood mobility program 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poor Black and Latino adults’ well-being.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Health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Social Behavior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49,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119–130.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Feld, S.,&amp;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Felson,R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B. (2008). Gender norms and retaliatory violence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against spouses and acquaintances.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Family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Issues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29,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692–703.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Fisher, L. A.,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Butryn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T. M., &amp; Roper, E. A. (2003). Diversifying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(and politicizing) sport psychology through cultural studies: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promising perspective.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Sport Psychologist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391–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405.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Follingstad, D. R., Rutledge, L. L., McNeill−Hawkins, K., &amp;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Polek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D. S. (1999). Factors related to physical violence in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dating relationships.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InE.C.Viano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(Ed.),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Intimate violence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Interdisciplinary perspectives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(pp. 121–135). New York: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Hemisphere Publishing.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483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879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Humphrey, J. A., &amp; White, J. W. (2000). Women’s vulnerability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sexual assault from adolescence to young adulthood.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Adolescent Health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27,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419–424.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Smith, P. H., White, J. W., &amp; Holland, L. J. (2003). A longitudinal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perspective on dating violence among adolescent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college-age women.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American Public Health Association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93,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1104–1109.</a:t>
            </a:r>
          </a:p>
          <a:p>
            <a:endParaRPr lang="en-US" dirty="0" smtClean="0"/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Graves, K.,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Sechrist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S., White, J. W., &amp; Paradise, M. J. (2005).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Intimate partner violence perpetrated by college women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within the context of a history of victimization.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Psychology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Women Quarterly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29,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278–289.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48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Feld, S., &amp;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Felson,R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B. (2008). Gender norms and retaliatory violence against spouses and acquaintances.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Family Issues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29,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692–703.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66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59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Fasick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F. A. (1994). On the “invention” of adolescence.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Early Adolescence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14,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6–23.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Burt, M. R.,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Resnick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G., &amp;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Novick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E. R. (1998).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Building supportive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communities for at-risk adolescents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Washington,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DC: American Psychological Association.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43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Collins, W. A. (2003). More than myth: The developmental significance of romantic relationships during adolescence.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Research on Adolescence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(1), 1–24.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Connolly, J. A., &amp;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McIsaac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C. (2009). Romantic relationships in adolescence. In 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R. Lerner &amp; L. Steinberg (Eds.), </a:t>
            </a:r>
            <a:r>
              <a:rPr lang="nl-NL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Handbook of adolescent psychology 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(3rd ed.,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pp. 104–151). Hoboken, NJ: Wiley.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66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Rose, S., &amp; Frieze, I. H. (1993). Young singles’ contemporary dating scripts.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Sex Roles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28,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499–509.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25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Bartoli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A. M., &amp; Clark, M. D. (2006). The dating game: Similarities and differences in dating scripts among college students.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Sexuality &amp; Culture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54–80.</a:t>
            </a:r>
          </a:p>
          <a:p>
            <a:endParaRPr lang="en-US" dirty="0" smtClean="0"/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Bruce, N. W., &amp; Sanders, K. A. (2001). Incidence and duration of romantic attraction in students progressing from secondary to tertiary education.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Biosocial Science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33,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173– 184.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4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Centers for Disease Control. (2006). Understanding teen dating abuse. Retrieved November 21, 2011, from http://www.cdc.gov/ncipc/pub-res/DatingAbuseFactSheet.pdf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25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Lischick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C. W. (2005). Contextualizing female violence in dating relationships: Empirical evidence for victims coping with coercive control. Association for Women in Psychology Conference: Feminist Psychology: Future Tense, Tampa, FL.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4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Smith, P. H., White, J. W., &amp;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Morroco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B. (2009). Becoming who we are: A theoretical explanation of gendered social structures and social networks that shape adolescent interpersonal aggression.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Psychology of Women Quarterly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33,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25–29.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42E2-ED23-486D-B3A8-E0632D29A13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81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 txBox="1">
            <a:spLocks/>
          </p:cNvSpPr>
          <p:nvPr/>
        </p:nvSpPr>
        <p:spPr bwMode="auto">
          <a:xfrm>
            <a:off x="1143000" y="6248400"/>
            <a:ext cx="3276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898989"/>
                </a:solidFill>
                <a:latin typeface="Calibri" pitchFamily="34" charset="0"/>
              </a:rPr>
              <a:t>Center on Violence Against Women and Children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577975"/>
            <a:ext cx="7086600" cy="479425"/>
          </a:xfrm>
        </p:spPr>
        <p:txBody>
          <a:bodyPr anchor="t">
            <a:noAutofit/>
          </a:bodyPr>
          <a:lstStyle>
            <a:lvl1pPr algn="l">
              <a:defRPr sz="3300" b="1" i="0">
                <a:solidFill>
                  <a:srgbClr val="006F9D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133600"/>
            <a:ext cx="7086600" cy="533400"/>
          </a:xfrm>
        </p:spPr>
        <p:txBody>
          <a:bodyPr>
            <a:normAutofit/>
          </a:bodyPr>
          <a:lstStyle>
            <a:lvl1pPr marL="0" indent="0" algn="l">
              <a:buNone/>
              <a:defRPr sz="2800" b="0" i="1">
                <a:solidFill>
                  <a:schemeClr val="tx1">
                    <a:tint val="75000"/>
                  </a:schemeClr>
                </a:solidFill>
                <a:latin typeface="Times New Roman"/>
                <a:cs typeface="Times New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5410200" y="457200"/>
            <a:ext cx="3276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Violence Against Women and Children</a:t>
            </a:r>
          </a:p>
        </p:txBody>
      </p:sp>
    </p:spTree>
    <p:extLst>
      <p:ext uri="{BB962C8B-B14F-4D97-AF65-F5344CB8AC3E}">
        <p14:creationId xmlns:p14="http://schemas.microsoft.com/office/powerpoint/2010/main" val="1131705795"/>
      </p:ext>
    </p:extLst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600200"/>
            <a:ext cx="77724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Violence Against Women and Children</a:t>
            </a:r>
          </a:p>
        </p:txBody>
      </p:sp>
    </p:spTree>
    <p:extLst>
      <p:ext uri="{BB962C8B-B14F-4D97-AF65-F5344CB8AC3E}">
        <p14:creationId xmlns:p14="http://schemas.microsoft.com/office/powerpoint/2010/main" val="4213786867"/>
      </p:ext>
    </p:extLst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Violence Against Women and Children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E7905C1-AA35-4951-8E00-B8FE5C057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13130"/>
      </p:ext>
    </p:extLst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924800" cy="838200"/>
          </a:xfrm>
        </p:spPr>
        <p:txBody>
          <a:bodyPr anchor="t">
            <a:normAutofit/>
          </a:bodyPr>
          <a:lstStyle>
            <a:lvl1pPr algn="l">
              <a:defRPr sz="3000" b="1" i="0">
                <a:solidFill>
                  <a:srgbClr val="5E5E5E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924800" cy="4876800"/>
          </a:xfrm>
        </p:spPr>
        <p:txBody>
          <a:bodyPr/>
          <a:lstStyle>
            <a:lvl1pPr>
              <a:defRPr sz="2800" b="0" i="0">
                <a:solidFill>
                  <a:srgbClr val="4C4C4C"/>
                </a:solidFill>
                <a:latin typeface="Verdana"/>
                <a:cs typeface="Verdana"/>
              </a:defRPr>
            </a:lvl1pPr>
            <a:lvl2pPr>
              <a:defRPr sz="2400" b="0" i="0">
                <a:solidFill>
                  <a:srgbClr val="4C4C4C"/>
                </a:solidFill>
                <a:latin typeface="Verdana"/>
                <a:cs typeface="Verdana"/>
              </a:defRPr>
            </a:lvl2pPr>
            <a:lvl3pPr>
              <a:defRPr sz="2000" b="0" i="0">
                <a:solidFill>
                  <a:srgbClr val="4C4C4C"/>
                </a:solidFill>
                <a:latin typeface="Verdana"/>
                <a:cs typeface="Verdana"/>
              </a:defRPr>
            </a:lvl3pPr>
            <a:lvl4pPr>
              <a:defRPr sz="1800" b="0" i="0">
                <a:solidFill>
                  <a:srgbClr val="4C4C4C"/>
                </a:solidFill>
                <a:latin typeface="Verdana"/>
                <a:cs typeface="Verdana"/>
              </a:defRPr>
            </a:lvl4pPr>
            <a:lvl5pPr>
              <a:defRPr sz="1600" b="0" i="0">
                <a:solidFill>
                  <a:srgbClr val="4C4C4C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819400" y="6173788"/>
            <a:ext cx="3276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Violence Against Women and Children</a:t>
            </a:r>
          </a:p>
        </p:txBody>
      </p:sp>
    </p:spTree>
    <p:extLst>
      <p:ext uri="{BB962C8B-B14F-4D97-AF65-F5344CB8AC3E}">
        <p14:creationId xmlns:p14="http://schemas.microsoft.com/office/powerpoint/2010/main" val="1661377071"/>
      </p:ext>
    </p:extLst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599" y="4406900"/>
            <a:ext cx="76962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599" y="2906713"/>
            <a:ext cx="7696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2743200" y="6173788"/>
            <a:ext cx="3276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Violence Against Women and Children</a:t>
            </a:r>
          </a:p>
        </p:txBody>
      </p:sp>
    </p:spTree>
    <p:extLst>
      <p:ext uri="{BB962C8B-B14F-4D97-AF65-F5344CB8AC3E}">
        <p14:creationId xmlns:p14="http://schemas.microsoft.com/office/powerpoint/2010/main" val="3557975151"/>
      </p:ext>
    </p:extLst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371600"/>
            <a:ext cx="38862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371600"/>
            <a:ext cx="38100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Violence Against Women and Children</a:t>
            </a:r>
          </a:p>
        </p:txBody>
      </p:sp>
    </p:spTree>
    <p:extLst>
      <p:ext uri="{BB962C8B-B14F-4D97-AF65-F5344CB8AC3E}">
        <p14:creationId xmlns:p14="http://schemas.microsoft.com/office/powerpoint/2010/main" val="2811789404"/>
      </p:ext>
    </p:extLst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0" y="1535113"/>
            <a:ext cx="37338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2174875"/>
            <a:ext cx="3733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90600" y="1535113"/>
            <a:ext cx="37338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90600" y="2174875"/>
            <a:ext cx="3733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Violence Against Women and Children</a:t>
            </a:r>
          </a:p>
        </p:txBody>
      </p:sp>
    </p:spTree>
    <p:extLst>
      <p:ext uri="{BB962C8B-B14F-4D97-AF65-F5344CB8AC3E}">
        <p14:creationId xmlns:p14="http://schemas.microsoft.com/office/powerpoint/2010/main" val="2614112485"/>
      </p:ext>
    </p:extLst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819400" y="6173788"/>
            <a:ext cx="3276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Violence Against Women and Children</a:t>
            </a:r>
          </a:p>
        </p:txBody>
      </p:sp>
    </p:spTree>
    <p:extLst>
      <p:ext uri="{BB962C8B-B14F-4D97-AF65-F5344CB8AC3E}">
        <p14:creationId xmlns:p14="http://schemas.microsoft.com/office/powerpoint/2010/main" val="2047069334"/>
      </p:ext>
    </p:extLst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971800" y="6173788"/>
            <a:ext cx="3276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Violence Against Women and Children</a:t>
            </a:r>
          </a:p>
        </p:txBody>
      </p:sp>
    </p:spTree>
    <p:extLst>
      <p:ext uri="{BB962C8B-B14F-4D97-AF65-F5344CB8AC3E}">
        <p14:creationId xmlns:p14="http://schemas.microsoft.com/office/powerpoint/2010/main" val="905837295"/>
      </p:ext>
    </p:extLst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3008313" cy="7937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273050"/>
            <a:ext cx="4648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219200"/>
            <a:ext cx="3008313" cy="4906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819400" y="6264275"/>
            <a:ext cx="3276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Violence Against Women and Children</a:t>
            </a:r>
          </a:p>
        </p:txBody>
      </p:sp>
    </p:spTree>
    <p:extLst>
      <p:ext uri="{BB962C8B-B14F-4D97-AF65-F5344CB8AC3E}">
        <p14:creationId xmlns:p14="http://schemas.microsoft.com/office/powerpoint/2010/main" val="3779896208"/>
      </p:ext>
    </p:extLst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2999"/>
            <a:ext cx="5486400" cy="35845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Violence Against Women and Children</a:t>
            </a:r>
          </a:p>
        </p:txBody>
      </p:sp>
    </p:spTree>
    <p:extLst>
      <p:ext uri="{BB962C8B-B14F-4D97-AF65-F5344CB8AC3E}">
        <p14:creationId xmlns:p14="http://schemas.microsoft.com/office/powerpoint/2010/main" val="4273432325"/>
      </p:ext>
    </p:extLst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6356350"/>
            <a:ext cx="3276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111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Center on Violence Against Women and Children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</p:sldLayoutIdLst>
  <p:transition>
    <p:circl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1600200" y="1577975"/>
            <a:ext cx="7086600" cy="2460625"/>
          </a:xfrm>
        </p:spPr>
        <p:txBody>
          <a:bodyPr/>
          <a:lstStyle/>
          <a:p>
            <a:pPr algn="ctr" eaLnBrk="1" hangingPunct="1"/>
            <a:r>
              <a:rPr lang="en-US" sz="2400" dirty="0" smtClean="0">
                <a:latin typeface="Verdana" pitchFamily="34" charset="0"/>
                <a:ea typeface="ＭＳ Ｐゴシック" pitchFamily="34" charset="-128"/>
              </a:rPr>
              <a:t/>
            </a:r>
            <a:br>
              <a:rPr lang="en-US" sz="2400" dirty="0" smtClean="0">
                <a:latin typeface="Verdana" pitchFamily="34" charset="0"/>
                <a:ea typeface="ＭＳ Ｐゴシック" pitchFamily="34" charset="-128"/>
              </a:rPr>
            </a:br>
            <a:r>
              <a:rPr lang="en-US" sz="2400" dirty="0" smtClean="0">
                <a:latin typeface="Verdana" pitchFamily="34" charset="0"/>
                <a:ea typeface="ＭＳ Ｐゴシック" pitchFamily="34" charset="-128"/>
              </a:rPr>
              <a:t>V</a:t>
            </a:r>
            <a:r>
              <a:rPr lang="en-US" sz="2400" dirty="0" smtClean="0"/>
              <a:t>iolence </a:t>
            </a:r>
            <a:r>
              <a:rPr lang="en-US" sz="2400" dirty="0"/>
              <a:t>Against Women in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Middle </a:t>
            </a:r>
            <a:r>
              <a:rPr lang="en-US" sz="2400" dirty="0"/>
              <a:t>&amp; High School Populations 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>
                <a:latin typeface="Verdana" pitchFamily="34" charset="0"/>
                <a:ea typeface="ＭＳ Ｐゴシック" pitchFamily="34" charset="-128"/>
              </a:rPr>
              <a:t/>
            </a:r>
            <a:br>
              <a:rPr lang="en-US" sz="2400" dirty="0" smtClean="0">
                <a:latin typeface="Verdana" pitchFamily="34" charset="0"/>
                <a:ea typeface="ＭＳ Ｐゴシック" pitchFamily="34" charset="-128"/>
              </a:rPr>
            </a:br>
            <a:endParaRPr lang="en-US" sz="2400" dirty="0" smtClean="0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814388" y="3505200"/>
            <a:ext cx="8329612" cy="19812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 sz="2000" b="1" dirty="0" smtClean="0">
                <a:solidFill>
                  <a:srgbClr val="89898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Christopher T. Allen, </a:t>
            </a:r>
            <a:r>
              <a:rPr lang="en-US" sz="2000" b="1" dirty="0" smtClean="0">
                <a:solidFill>
                  <a:srgbClr val="89898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Ph.D.	</a:t>
            </a:r>
          </a:p>
          <a:p>
            <a:pPr eaLnBrk="1" hangingPunct="1">
              <a:defRPr/>
            </a:pPr>
            <a:r>
              <a:rPr lang="en-US" sz="2000" b="1" i="0" dirty="0" smtClean="0">
                <a:solidFill>
                  <a:srgbClr val="89898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Center </a:t>
            </a:r>
            <a:r>
              <a:rPr lang="en-US" sz="2000" b="1" i="0" dirty="0">
                <a:solidFill>
                  <a:srgbClr val="89898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 Violence Against Women &amp; </a:t>
            </a:r>
            <a:r>
              <a:rPr lang="en-US" sz="2000" b="1" i="0" dirty="0" smtClean="0">
                <a:solidFill>
                  <a:srgbClr val="89898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Children, Rutgers University</a:t>
            </a:r>
            <a:endParaRPr lang="en-US" sz="2000" b="1" i="0" dirty="0">
              <a:solidFill>
                <a:srgbClr val="898989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000" b="1" dirty="0" smtClean="0">
                <a:solidFill>
                  <a:srgbClr val="89898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endParaRPr lang="en-US" sz="2000" b="1" dirty="0" smtClean="0">
              <a:solidFill>
                <a:srgbClr val="898989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000" b="1" dirty="0" smtClean="0"/>
              <a:t>Andrea </a:t>
            </a:r>
            <a:r>
              <a:rPr lang="en-US" sz="2000" b="1" dirty="0" err="1"/>
              <a:t>Hetling</a:t>
            </a:r>
            <a:r>
              <a:rPr lang="en-US" sz="2000" b="1" dirty="0" smtClean="0"/>
              <a:t>, Ph.D. </a:t>
            </a:r>
          </a:p>
          <a:p>
            <a:pPr eaLnBrk="1" hangingPunct="1">
              <a:defRPr/>
            </a:pPr>
            <a:r>
              <a:rPr lang="en-US" sz="2000" b="1" i="0" dirty="0" smtClean="0"/>
              <a:t>School </a:t>
            </a:r>
            <a:r>
              <a:rPr lang="en-US" sz="2000" b="1" i="0" dirty="0"/>
              <a:t>of Planning and Public Policy, Rutgers </a:t>
            </a:r>
            <a:r>
              <a:rPr lang="en-US" sz="2000" b="1" i="0" dirty="0" smtClean="0"/>
              <a:t>University</a:t>
            </a:r>
            <a:r>
              <a:rPr lang="en-US" sz="2000" b="1" i="0" dirty="0"/>
              <a:t> </a:t>
            </a:r>
            <a:endParaRPr lang="en-US" sz="2000" b="1" i="0" dirty="0" smtClean="0"/>
          </a:p>
          <a:p>
            <a:pPr eaLnBrk="1" hangingPunct="1">
              <a:defRPr/>
            </a:pPr>
            <a:endParaRPr lang="en-US" sz="1600" i="0" dirty="0"/>
          </a:p>
          <a:p>
            <a:pPr eaLnBrk="1" hangingPunct="1">
              <a:defRPr/>
            </a:pPr>
            <a:r>
              <a:rPr lang="en-US" sz="2000" b="1" dirty="0" smtClean="0"/>
              <a:t>Dr</a:t>
            </a:r>
            <a:r>
              <a:rPr lang="en-US" sz="2000" b="1" dirty="0"/>
              <a:t>. </a:t>
            </a:r>
            <a:r>
              <a:rPr lang="en-US" sz="2000" b="1" dirty="0" err="1" smtClean="0"/>
              <a:t>Shen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Chiung</a:t>
            </a:r>
            <a:r>
              <a:rPr lang="en-US" sz="2000" b="1" dirty="0" smtClean="0"/>
              <a:t>-Tao</a:t>
            </a:r>
          </a:p>
          <a:p>
            <a:pPr eaLnBrk="1" hangingPunct="1">
              <a:defRPr/>
            </a:pPr>
            <a:r>
              <a:rPr lang="en-US" sz="2000" b="1" i="0" dirty="0" smtClean="0"/>
              <a:t>Department </a:t>
            </a:r>
            <a:r>
              <a:rPr lang="en-US" sz="2000" b="1" i="0" dirty="0"/>
              <a:t>of Social Work</a:t>
            </a:r>
            <a:r>
              <a:rPr lang="en-US" sz="2000" b="1" i="0" dirty="0" smtClean="0"/>
              <a:t>,  National </a:t>
            </a:r>
            <a:r>
              <a:rPr lang="en-US" sz="2000" b="1" i="0" dirty="0"/>
              <a:t>Taiwan </a:t>
            </a:r>
            <a:r>
              <a:rPr lang="en-US" sz="2000" b="1" i="0" dirty="0" smtClean="0"/>
              <a:t>University</a:t>
            </a:r>
            <a:endParaRPr lang="en-US" sz="2000" b="1" i="0" dirty="0" smtClean="0">
              <a:solidFill>
                <a:srgbClr val="898989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4388" y="5486400"/>
            <a:ext cx="8329612" cy="127000"/>
          </a:xfrm>
          <a:prstGeom prst="rect">
            <a:avLst/>
          </a:prstGeom>
          <a:solidFill>
            <a:srgbClr val="006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13318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1</a:t>
            </a:fld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Development: What’s happening?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Physical </a:t>
            </a:r>
            <a:r>
              <a:rPr lang="en-US" i="1" dirty="0" smtClean="0"/>
              <a:t>development</a:t>
            </a:r>
          </a:p>
          <a:p>
            <a:endParaRPr lang="en-US" sz="2000" dirty="0"/>
          </a:p>
          <a:p>
            <a:pPr lvl="1">
              <a:buFont typeface="Wingdings" pitchFamily="2" charset="2"/>
              <a:buChar char="Ø"/>
            </a:pPr>
            <a:r>
              <a:rPr lang="en-US" sz="2000" u="sng" dirty="0" smtClean="0"/>
              <a:t>Puberty</a:t>
            </a:r>
            <a:r>
              <a:rPr lang="en-US" sz="2000" dirty="0" smtClean="0"/>
              <a:t>:  </a:t>
            </a:r>
            <a:r>
              <a:rPr lang="en-US" sz="2000" dirty="0"/>
              <a:t>During early </a:t>
            </a:r>
            <a:r>
              <a:rPr lang="en-US" sz="2000" dirty="0" smtClean="0"/>
              <a:t>adolescence (</a:t>
            </a:r>
            <a:r>
              <a:rPr lang="en-US" sz="2000" dirty="0"/>
              <a:t>middle school age) </a:t>
            </a:r>
            <a:r>
              <a:rPr lang="en-US" sz="2000" dirty="0" smtClean="0"/>
              <a:t>youth will </a:t>
            </a:r>
            <a:r>
              <a:rPr lang="en-US" sz="2000" dirty="0"/>
              <a:t>usually react to the physical changes of puberty by comparing themselves to their friends or peers and wonder whether they are “normal</a:t>
            </a:r>
            <a:r>
              <a:rPr lang="en-US" sz="2000" dirty="0" smtClean="0"/>
              <a:t>” </a:t>
            </a:r>
          </a:p>
          <a:p>
            <a:pPr lvl="1">
              <a:buFont typeface="Wingdings" pitchFamily="2" charset="2"/>
              <a:buChar char="Ø"/>
            </a:pPr>
            <a:endParaRPr lang="en-US" sz="2000" dirty="0"/>
          </a:p>
          <a:p>
            <a:pPr lvl="1">
              <a:buFont typeface="Wingdings" pitchFamily="2" charset="2"/>
              <a:buChar char="Ø"/>
            </a:pPr>
            <a:r>
              <a:rPr lang="en-US" sz="2000" u="sng" dirty="0"/>
              <a:t>Body </a:t>
            </a:r>
            <a:r>
              <a:rPr lang="en-US" sz="2000" u="sng" dirty="0" smtClean="0"/>
              <a:t>Image</a:t>
            </a:r>
            <a:r>
              <a:rPr lang="en-US" sz="2000" dirty="0" smtClean="0"/>
              <a:t>: </a:t>
            </a:r>
            <a:r>
              <a:rPr lang="en-US" sz="2000" dirty="0"/>
              <a:t>By </a:t>
            </a:r>
            <a:r>
              <a:rPr lang="en-US" sz="2000" dirty="0" smtClean="0"/>
              <a:t>late </a:t>
            </a:r>
            <a:r>
              <a:rPr lang="en-US" sz="2000" dirty="0"/>
              <a:t>adolescence (high school age) most the physical changes of puberty have already </a:t>
            </a:r>
            <a:r>
              <a:rPr lang="en-US" sz="2000" dirty="0" smtClean="0"/>
              <a:t>taken place; teens focus </a:t>
            </a:r>
            <a:r>
              <a:rPr lang="en-US" sz="2000" dirty="0"/>
              <a:t>on </a:t>
            </a:r>
            <a:r>
              <a:rPr lang="en-US" sz="2000" dirty="0" smtClean="0"/>
              <a:t>body image and how </a:t>
            </a:r>
            <a:r>
              <a:rPr lang="en-US" sz="2000" dirty="0"/>
              <a:t>it helps or hinders their </a:t>
            </a:r>
            <a:r>
              <a:rPr lang="en-US" sz="2000" dirty="0" smtClean="0"/>
              <a:t>attractiveness</a:t>
            </a:r>
          </a:p>
          <a:p>
            <a:pPr lvl="1">
              <a:buFont typeface="Wingdings" pitchFamily="2" charset="2"/>
              <a:buChar char="Ø"/>
            </a:pPr>
            <a:endParaRPr lang="en-US" sz="2000" dirty="0"/>
          </a:p>
          <a:p>
            <a:pPr lvl="1">
              <a:buFont typeface="Wingdings" pitchFamily="2" charset="2"/>
              <a:buChar char="Ø"/>
            </a:pPr>
            <a:r>
              <a:rPr lang="en-US" sz="2000" u="sng" dirty="0"/>
              <a:t>Sexual </a:t>
            </a:r>
            <a:r>
              <a:rPr lang="en-US" sz="2000" u="sng" dirty="0" smtClean="0"/>
              <a:t>Identity</a:t>
            </a:r>
            <a:r>
              <a:rPr lang="en-US" sz="2000" dirty="0" smtClean="0"/>
              <a:t>: adolescents </a:t>
            </a:r>
            <a:r>
              <a:rPr lang="en-US" sz="2000" dirty="0"/>
              <a:t>experience feelings of </a:t>
            </a:r>
            <a:r>
              <a:rPr lang="en-US" sz="2000" dirty="0" smtClean="0"/>
              <a:t>physical attraction/sexual desire  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411622"/>
      </p:ext>
    </p:extLst>
  </p:cSld>
  <p:clrMapOvr>
    <a:masterClrMapping/>
  </p:clrMapOvr>
  <p:transition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Cognitive development </a:t>
            </a:r>
            <a:r>
              <a:rPr lang="en-US" dirty="0"/>
              <a:t> </a:t>
            </a:r>
            <a:endParaRPr lang="en-US" dirty="0" smtClean="0"/>
          </a:p>
          <a:p>
            <a:endParaRPr lang="en-US" sz="2000" dirty="0"/>
          </a:p>
          <a:p>
            <a:pPr lvl="1">
              <a:buFont typeface="Wingdings" pitchFamily="2" charset="2"/>
              <a:buChar char="Ø"/>
            </a:pPr>
            <a:r>
              <a:rPr lang="en-US" sz="2200" u="sng" dirty="0"/>
              <a:t>Concrete </a:t>
            </a:r>
            <a:r>
              <a:rPr lang="en-US" sz="2200" u="sng" dirty="0" smtClean="0"/>
              <a:t>thinking</a:t>
            </a:r>
            <a:r>
              <a:rPr lang="en-US" sz="2200" dirty="0" smtClean="0"/>
              <a:t>: “Black &amp; White” thinking;  early adolescents may not </a:t>
            </a:r>
            <a:r>
              <a:rPr lang="en-US" sz="2200" dirty="0"/>
              <a:t>have the ability to </a:t>
            </a:r>
            <a:r>
              <a:rPr lang="en-US" sz="2200" dirty="0" smtClean="0"/>
              <a:t>generate and consider multiple options</a:t>
            </a:r>
            <a:endParaRPr lang="en-US" sz="2200" dirty="0"/>
          </a:p>
          <a:p>
            <a:pPr lvl="1">
              <a:buFont typeface="Wingdings" pitchFamily="2" charset="2"/>
              <a:buChar char="Ø"/>
            </a:pPr>
            <a:endParaRPr lang="en-US" sz="2200" dirty="0"/>
          </a:p>
          <a:p>
            <a:pPr lvl="1">
              <a:buFont typeface="Wingdings" pitchFamily="2" charset="2"/>
              <a:buChar char="Ø"/>
            </a:pPr>
            <a:r>
              <a:rPr lang="en-US" sz="2200" u="sng" dirty="0"/>
              <a:t>Abstract </a:t>
            </a:r>
            <a:r>
              <a:rPr lang="en-US" sz="2200" u="sng" dirty="0" smtClean="0"/>
              <a:t>thinking</a:t>
            </a:r>
            <a:r>
              <a:rPr lang="en-US" sz="2200" dirty="0" smtClean="0"/>
              <a:t>: adolescents </a:t>
            </a:r>
            <a:r>
              <a:rPr lang="en-US" sz="2200" dirty="0"/>
              <a:t>begin to see options and analyze </a:t>
            </a:r>
            <a:r>
              <a:rPr lang="en-US" sz="2200" dirty="0" smtClean="0"/>
              <a:t>situations</a:t>
            </a:r>
          </a:p>
          <a:p>
            <a:pPr marL="457200" lvl="1" indent="0">
              <a:buNone/>
            </a:pPr>
            <a:r>
              <a:rPr lang="en-US" sz="2200" dirty="0" smtClean="0"/>
              <a:t>  </a:t>
            </a:r>
            <a:endParaRPr lang="en-US" sz="2200" dirty="0"/>
          </a:p>
          <a:p>
            <a:pPr lvl="1">
              <a:buFont typeface="Wingdings" pitchFamily="2" charset="2"/>
              <a:buChar char="Ø"/>
            </a:pPr>
            <a:r>
              <a:rPr lang="en-US" sz="2200" u="sng" dirty="0"/>
              <a:t>Critical </a:t>
            </a:r>
            <a:r>
              <a:rPr lang="en-US" sz="2200" u="sng" dirty="0" smtClean="0"/>
              <a:t>thinking</a:t>
            </a:r>
            <a:r>
              <a:rPr lang="en-US" sz="2200" dirty="0" smtClean="0"/>
              <a:t>: late adolescents </a:t>
            </a:r>
            <a:r>
              <a:rPr lang="en-US" sz="2200" dirty="0"/>
              <a:t>begin to consider complex issues, </a:t>
            </a:r>
            <a:r>
              <a:rPr lang="en-US" sz="2200" dirty="0" smtClean="0"/>
              <a:t>analyze information</a:t>
            </a:r>
            <a:r>
              <a:rPr lang="en-US" sz="2200" dirty="0"/>
              <a:t>, draw conclusions, and use logic in decision </a:t>
            </a:r>
            <a:r>
              <a:rPr lang="en-US" sz="2200" dirty="0" smtClean="0"/>
              <a:t>making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364754"/>
      </p:ext>
    </p:extLst>
  </p:cSld>
  <p:clrMapOvr>
    <a:masterClrMapping/>
  </p:clrMapOvr>
  <p:transition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Social </a:t>
            </a:r>
            <a:r>
              <a:rPr lang="en-US" i="1" dirty="0" smtClean="0"/>
              <a:t>development</a:t>
            </a:r>
          </a:p>
          <a:p>
            <a:endParaRPr lang="en-US" i="1" dirty="0"/>
          </a:p>
          <a:p>
            <a:pPr lvl="1">
              <a:buFont typeface="Wingdings" pitchFamily="2" charset="2"/>
              <a:buChar char="Ø"/>
            </a:pPr>
            <a:r>
              <a:rPr lang="en-US" sz="2000" u="sng" dirty="0"/>
              <a:t>Peer group </a:t>
            </a:r>
            <a:r>
              <a:rPr lang="en-US" sz="2000" u="sng" dirty="0" smtClean="0"/>
              <a:t>involvement</a:t>
            </a:r>
            <a:r>
              <a:rPr lang="en-US" sz="2000" dirty="0" smtClean="0"/>
              <a:t>: </a:t>
            </a:r>
            <a:r>
              <a:rPr lang="en-US" sz="2000" dirty="0"/>
              <a:t>a</a:t>
            </a:r>
            <a:r>
              <a:rPr lang="en-US" sz="2000" dirty="0" smtClean="0"/>
              <a:t>dolescents </a:t>
            </a:r>
            <a:r>
              <a:rPr lang="en-US" sz="2000" dirty="0"/>
              <a:t>prepare for adult relationships </a:t>
            </a:r>
            <a:r>
              <a:rPr lang="en-US" sz="2000" dirty="0" smtClean="0"/>
              <a:t>by </a:t>
            </a:r>
            <a:r>
              <a:rPr lang="en-US" sz="2000" dirty="0"/>
              <a:t>pulling back from family to spend more time with </a:t>
            </a:r>
            <a:r>
              <a:rPr lang="en-US" sz="2000" dirty="0" smtClean="0"/>
              <a:t>friends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early adolescence (middle school age) </a:t>
            </a:r>
            <a:r>
              <a:rPr lang="en-US" dirty="0" smtClean="0"/>
              <a:t>they explore </a:t>
            </a:r>
            <a:r>
              <a:rPr lang="en-US" dirty="0"/>
              <a:t>gender by girls and boys hanging out together in </a:t>
            </a:r>
            <a:r>
              <a:rPr lang="en-US" dirty="0" smtClean="0"/>
              <a:t>groups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dirty="0" smtClean="0"/>
              <a:t>in late </a:t>
            </a:r>
            <a:r>
              <a:rPr lang="en-US" dirty="0"/>
              <a:t>adolescence (high school age) peer groups support identities by dress code, communication style, code of </a:t>
            </a:r>
            <a:r>
              <a:rPr lang="en-US" dirty="0" smtClean="0"/>
              <a:t>conduct</a:t>
            </a: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sz="2000" dirty="0"/>
          </a:p>
          <a:p>
            <a:pPr lvl="1">
              <a:buFont typeface="Wingdings" pitchFamily="2" charset="2"/>
              <a:buChar char="Ø"/>
            </a:pPr>
            <a:r>
              <a:rPr lang="en-US" sz="2000" u="sng" dirty="0" smtClean="0"/>
              <a:t>Communication</a:t>
            </a:r>
            <a:r>
              <a:rPr lang="en-US" sz="2000" dirty="0" smtClean="0"/>
              <a:t>: adolescents </a:t>
            </a:r>
            <a:r>
              <a:rPr lang="en-US" sz="2000" dirty="0"/>
              <a:t>increase their vocabulary and therefore improve their communication </a:t>
            </a:r>
            <a:r>
              <a:rPr lang="en-US" sz="2000" dirty="0" smtClean="0"/>
              <a:t>skills </a:t>
            </a:r>
            <a:endParaRPr lang="en-US" sz="2000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28542"/>
      </p:ext>
    </p:extLst>
  </p:cSld>
  <p:clrMapOvr>
    <a:masterClrMapping/>
  </p:clrMapOvr>
  <p:transition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Emotional </a:t>
            </a:r>
            <a:r>
              <a:rPr lang="en-US" i="1" dirty="0" smtClean="0"/>
              <a:t>development</a:t>
            </a:r>
          </a:p>
          <a:p>
            <a:endParaRPr lang="en-US" sz="2200" i="1" dirty="0"/>
          </a:p>
          <a:p>
            <a:pPr lvl="1">
              <a:buFont typeface="Wingdings" pitchFamily="2" charset="2"/>
              <a:buChar char="Ø"/>
            </a:pPr>
            <a:r>
              <a:rPr lang="en-US" sz="2200" u="sng" dirty="0"/>
              <a:t>Mood </a:t>
            </a:r>
            <a:r>
              <a:rPr lang="en-US" sz="2200" u="sng" dirty="0" smtClean="0"/>
              <a:t>swings</a:t>
            </a:r>
            <a:r>
              <a:rPr lang="en-US" sz="2200" dirty="0" smtClean="0"/>
              <a:t>: The </a:t>
            </a:r>
            <a:r>
              <a:rPr lang="en-US" sz="2200" dirty="0"/>
              <a:t>intense hormonal activity along with the emotional and cognitive changes that teens experience can lead to </a:t>
            </a:r>
            <a:r>
              <a:rPr lang="en-US" sz="2200" dirty="0" smtClean="0"/>
              <a:t>sudden and dramatic changes in mood.</a:t>
            </a:r>
          </a:p>
          <a:p>
            <a:pPr lvl="1">
              <a:buFont typeface="Wingdings" pitchFamily="2" charset="2"/>
              <a:buChar char="Ø"/>
            </a:pPr>
            <a:endParaRPr lang="en-US" sz="2200" dirty="0"/>
          </a:p>
          <a:p>
            <a:pPr lvl="1">
              <a:buFont typeface="Wingdings" pitchFamily="2" charset="2"/>
              <a:buChar char="Ø"/>
            </a:pPr>
            <a:r>
              <a:rPr lang="en-US" sz="2200" u="sng" dirty="0" smtClean="0"/>
              <a:t>Intimacy</a:t>
            </a:r>
            <a:r>
              <a:rPr lang="en-US" sz="2200" dirty="0" smtClean="0"/>
              <a:t>:  </a:t>
            </a:r>
            <a:r>
              <a:rPr lang="en-US" sz="2200" dirty="0"/>
              <a:t>A</a:t>
            </a:r>
            <a:r>
              <a:rPr lang="en-US" sz="2200" dirty="0" smtClean="0"/>
              <a:t>dolescents </a:t>
            </a:r>
            <a:r>
              <a:rPr lang="en-US" sz="2200" dirty="0"/>
              <a:t>explore intimacy with both friends and with romantic partners, forming close emotional </a:t>
            </a:r>
            <a:r>
              <a:rPr lang="en-US" sz="2200" dirty="0" smtClean="0"/>
              <a:t>bonds. They </a:t>
            </a:r>
            <a:r>
              <a:rPr lang="en-US" sz="2200" dirty="0"/>
              <a:t>begin to experience vulnerability and trust in relationships as well as explore sexual intimacy. </a:t>
            </a:r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45092"/>
      </p:ext>
    </p:extLst>
  </p:cSld>
  <p:clrMapOvr>
    <a:masterClrMapping/>
  </p:clrMapOvr>
  <p:transition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Adult identity </a:t>
            </a:r>
            <a:r>
              <a:rPr lang="en-US" i="1" dirty="0" smtClean="0"/>
              <a:t>development</a:t>
            </a:r>
          </a:p>
          <a:p>
            <a:endParaRPr lang="en-US" i="1" dirty="0"/>
          </a:p>
          <a:p>
            <a:pPr lvl="1">
              <a:buFont typeface="Wingdings" pitchFamily="2" charset="2"/>
              <a:buChar char="Ø"/>
            </a:pPr>
            <a:r>
              <a:rPr lang="en-US" sz="2200" u="sng" dirty="0" smtClean="0"/>
              <a:t>Identity</a:t>
            </a:r>
            <a:r>
              <a:rPr lang="en-US" sz="2200" dirty="0" smtClean="0"/>
              <a:t>: </a:t>
            </a:r>
            <a:r>
              <a:rPr lang="en-US" sz="2200" dirty="0"/>
              <a:t>d</a:t>
            </a:r>
            <a:r>
              <a:rPr lang="en-US" sz="2200" dirty="0" smtClean="0"/>
              <a:t>uring </a:t>
            </a:r>
            <a:r>
              <a:rPr lang="en-US" sz="2200" dirty="0"/>
              <a:t>middle adolescence (high school age) teens begin to be both introspective and </a:t>
            </a:r>
            <a:r>
              <a:rPr lang="en-US" sz="2200" dirty="0" smtClean="0"/>
              <a:t>egocentric; their </a:t>
            </a:r>
            <a:r>
              <a:rPr lang="en-US" sz="2200" dirty="0"/>
              <a:t>information is filtered through a “me” </a:t>
            </a:r>
            <a:r>
              <a:rPr lang="en-US" sz="2200" dirty="0" smtClean="0"/>
              <a:t>lens</a:t>
            </a:r>
            <a:endParaRPr lang="en-US" sz="2200" dirty="0"/>
          </a:p>
          <a:p>
            <a:pPr lvl="1">
              <a:buFont typeface="Wingdings" pitchFamily="2" charset="2"/>
              <a:buChar char="Ø"/>
            </a:pPr>
            <a:endParaRPr lang="en-US" sz="2200" dirty="0"/>
          </a:p>
          <a:p>
            <a:pPr lvl="1">
              <a:buFont typeface="Wingdings" pitchFamily="2" charset="2"/>
              <a:buChar char="Ø"/>
            </a:pPr>
            <a:r>
              <a:rPr lang="en-US" sz="2200" u="sng" dirty="0" smtClean="0"/>
              <a:t>Autonomy</a:t>
            </a:r>
            <a:r>
              <a:rPr lang="en-US" sz="2200" dirty="0" smtClean="0"/>
              <a:t>: </a:t>
            </a:r>
            <a:r>
              <a:rPr lang="en-US" sz="2200" dirty="0"/>
              <a:t>As teens move toward adulthood, they begin to develop their own belief system.  They will test their parent’s beliefs and test new values introduced by friends and peers.  </a:t>
            </a:r>
            <a:r>
              <a:rPr lang="en-US" sz="2200" dirty="0" smtClean="0"/>
              <a:t>They </a:t>
            </a:r>
            <a:r>
              <a:rPr lang="en-US" sz="2200" dirty="0"/>
              <a:t>will also begin to assert a right to privacy and to take care of their own world.     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655696"/>
      </p:ext>
    </p:extLst>
  </p:cSld>
  <p:clrMapOvr>
    <a:masterClrMapping/>
  </p:clrMapOvr>
  <p:transition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Adult identity </a:t>
            </a:r>
            <a:r>
              <a:rPr lang="en-US" i="1" dirty="0" smtClean="0"/>
              <a:t>development  (continued)</a:t>
            </a:r>
          </a:p>
          <a:p>
            <a:endParaRPr lang="en-US" i="1" dirty="0"/>
          </a:p>
          <a:p>
            <a:pPr lvl="1">
              <a:buFont typeface="Wingdings" pitchFamily="2" charset="2"/>
              <a:buChar char="Ø"/>
            </a:pPr>
            <a:r>
              <a:rPr lang="en-US" sz="2200" u="sng" dirty="0" smtClean="0"/>
              <a:t>Independence</a:t>
            </a:r>
            <a:r>
              <a:rPr lang="en-US" sz="2200" dirty="0" smtClean="0"/>
              <a:t>: teens </a:t>
            </a:r>
            <a:r>
              <a:rPr lang="en-US" sz="2200" dirty="0"/>
              <a:t>begin to make their own </a:t>
            </a:r>
            <a:r>
              <a:rPr lang="en-US" sz="2200" dirty="0" smtClean="0"/>
              <a:t>decisions  (e.g. – getting a part </a:t>
            </a:r>
            <a:r>
              <a:rPr lang="en-US" sz="2200" dirty="0"/>
              <a:t>time jobs, learning to </a:t>
            </a:r>
            <a:r>
              <a:rPr lang="en-US" sz="2200" dirty="0" smtClean="0"/>
              <a:t>drive, etc.)</a:t>
            </a:r>
          </a:p>
          <a:p>
            <a:pPr lvl="1">
              <a:buFont typeface="Wingdings" pitchFamily="2" charset="2"/>
              <a:buChar char="Ø"/>
            </a:pPr>
            <a:endParaRPr lang="en-US" sz="2200" dirty="0"/>
          </a:p>
          <a:p>
            <a:pPr lvl="1">
              <a:buFont typeface="Wingdings" pitchFamily="2" charset="2"/>
              <a:buChar char="Ø"/>
            </a:pPr>
            <a:r>
              <a:rPr lang="en-US" sz="2200" u="sng" dirty="0" smtClean="0"/>
              <a:t>Achievement</a:t>
            </a:r>
            <a:r>
              <a:rPr lang="en-US" sz="2200" dirty="0" smtClean="0"/>
              <a:t>: </a:t>
            </a:r>
            <a:r>
              <a:rPr lang="en-US" sz="2200" dirty="0"/>
              <a:t>t</a:t>
            </a:r>
            <a:r>
              <a:rPr lang="en-US" sz="2200" dirty="0" smtClean="0"/>
              <a:t>eens </a:t>
            </a:r>
            <a:r>
              <a:rPr lang="en-US" sz="2200" dirty="0"/>
              <a:t>begin to take satisfaction in their own achievement and put forth efforts to </a:t>
            </a:r>
            <a:r>
              <a:rPr lang="en-US" sz="2200" dirty="0" smtClean="0"/>
              <a:t>succeed</a:t>
            </a:r>
            <a:endParaRPr lang="en-US" sz="2200" dirty="0"/>
          </a:p>
          <a:p>
            <a:pPr lvl="1">
              <a:buFont typeface="Wingdings" pitchFamily="2" charset="2"/>
              <a:buChar char="Ø"/>
            </a:pPr>
            <a:endParaRPr lang="en-US" sz="2200" dirty="0"/>
          </a:p>
          <a:p>
            <a:pPr lvl="1">
              <a:buFont typeface="Wingdings" pitchFamily="2" charset="2"/>
              <a:buChar char="Ø"/>
            </a:pPr>
            <a:r>
              <a:rPr lang="en-US" sz="2200" u="sng" dirty="0" smtClean="0"/>
              <a:t>Risk</a:t>
            </a:r>
            <a:r>
              <a:rPr lang="en-US" sz="2200" dirty="0" smtClean="0"/>
              <a:t>: teens </a:t>
            </a:r>
            <a:r>
              <a:rPr lang="en-US" sz="2200" dirty="0"/>
              <a:t>will assess risk, predict outcomes, and take reasonable </a:t>
            </a:r>
            <a:r>
              <a:rPr lang="en-US" sz="2200" dirty="0" smtClean="0"/>
              <a:t>chances (usually) such as trying out for a school team </a:t>
            </a:r>
            <a:endParaRPr lang="en-US" sz="2200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695997"/>
      </p:ext>
    </p:extLst>
  </p:cSld>
  <p:clrMapOvr>
    <a:masterClrMapping/>
  </p:clrMapOvr>
  <p:transition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600" dirty="0" smtClean="0"/>
              <a:t>“Dating” - What </a:t>
            </a:r>
            <a:r>
              <a:rPr lang="en-US" sz="2600" dirty="0"/>
              <a:t>exactly does that mean?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Traditionally, “dating” refers to:</a:t>
            </a:r>
          </a:p>
          <a:p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scripts </a:t>
            </a:r>
            <a:r>
              <a:rPr lang="en-US" dirty="0"/>
              <a:t>that define what is expected of females and </a:t>
            </a:r>
            <a:r>
              <a:rPr lang="en-US" dirty="0" smtClean="0"/>
              <a:t>males dyadic </a:t>
            </a:r>
            <a:r>
              <a:rPr lang="en-US" dirty="0"/>
              <a:t>social interactions that hold the potential for </a:t>
            </a:r>
            <a:r>
              <a:rPr lang="en-US" dirty="0" smtClean="0"/>
              <a:t>romantic/sexual involvement </a:t>
            </a:r>
            <a:r>
              <a:rPr lang="en-US" dirty="0"/>
              <a:t>and are aligned with gender roles </a:t>
            </a:r>
            <a:r>
              <a:rPr lang="en-US" dirty="0" smtClean="0"/>
              <a:t>and sexual </a:t>
            </a:r>
            <a:r>
              <a:rPr lang="en-US" dirty="0"/>
              <a:t>scripts 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heterosexual relationships/couples</a:t>
            </a:r>
            <a:r>
              <a:rPr lang="en-US" dirty="0"/>
              <a:t> </a:t>
            </a:r>
            <a:r>
              <a:rPr lang="en-US" dirty="0" smtClean="0"/>
              <a:t>only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889733"/>
      </p:ext>
    </p:extLst>
  </p:cSld>
  <p:clrMapOvr>
    <a:masterClrMapping/>
  </p:clrMapOvr>
  <p:transition>
    <p:circl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HOWEVER…</a:t>
            </a:r>
          </a:p>
          <a:p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many adolescents reject </a:t>
            </a:r>
            <a:r>
              <a:rPr lang="en-US" dirty="0"/>
              <a:t>the term “dating</a:t>
            </a:r>
            <a:r>
              <a:rPr lang="en-US" dirty="0" smtClean="0"/>
              <a:t>”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m</a:t>
            </a:r>
            <a:r>
              <a:rPr lang="en-US" dirty="0" smtClean="0"/>
              <a:t>any adolescents engage </a:t>
            </a:r>
            <a:r>
              <a:rPr lang="en-US" dirty="0"/>
              <a:t>in a range </a:t>
            </a:r>
            <a:r>
              <a:rPr lang="en-US" dirty="0" smtClean="0"/>
              <a:t>of</a:t>
            </a:r>
            <a:r>
              <a:rPr lang="en-US" dirty="0"/>
              <a:t> </a:t>
            </a:r>
            <a:r>
              <a:rPr lang="en-US" dirty="0"/>
              <a:t>r</a:t>
            </a:r>
            <a:r>
              <a:rPr lang="en-US" dirty="0" smtClean="0"/>
              <a:t>omantic relationships/interactions </a:t>
            </a:r>
            <a:r>
              <a:rPr lang="en-US" dirty="0"/>
              <a:t>that do not </a:t>
            </a:r>
            <a:r>
              <a:rPr lang="en-US" dirty="0" smtClean="0"/>
              <a:t>necessarily constitute “dating”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studies have found that adolescents report having have many, </a:t>
            </a:r>
            <a:r>
              <a:rPr lang="en-US" dirty="0"/>
              <a:t>short-term romantic </a:t>
            </a:r>
            <a:r>
              <a:rPr lang="en-US" dirty="0" smtClean="0"/>
              <a:t>episodes over the course of a year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198380"/>
      </p:ext>
    </p:extLst>
  </p:cSld>
  <p:clrMapOvr>
    <a:masterClrMapping/>
  </p:clrMapOvr>
  <p:transition>
    <p:circl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600" dirty="0" smtClean="0"/>
              <a:t>“Violence” - What </a:t>
            </a:r>
            <a:r>
              <a:rPr lang="en-US" sz="2600" dirty="0"/>
              <a:t>exactly does that mean?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Centers </a:t>
            </a:r>
            <a:r>
              <a:rPr lang="en-US" dirty="0"/>
              <a:t>for </a:t>
            </a:r>
            <a:r>
              <a:rPr lang="en-US" dirty="0" smtClean="0"/>
              <a:t>Disease Control </a:t>
            </a:r>
            <a:r>
              <a:rPr lang="en-US" dirty="0"/>
              <a:t>(2006)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“as </a:t>
            </a:r>
            <a:r>
              <a:rPr lang="en-US" dirty="0"/>
              <a:t>actual or </a:t>
            </a:r>
            <a:r>
              <a:rPr lang="en-US" dirty="0" smtClean="0"/>
              <a:t>threatened physical </a:t>
            </a:r>
            <a:r>
              <a:rPr lang="en-US" dirty="0"/>
              <a:t>or sexual violence or psychological or </a:t>
            </a:r>
            <a:r>
              <a:rPr lang="en-US" dirty="0" smtClean="0"/>
              <a:t>emotional abuse </a:t>
            </a:r>
            <a:r>
              <a:rPr lang="en-US" dirty="0"/>
              <a:t>directed toward a current or former </a:t>
            </a:r>
            <a:r>
              <a:rPr lang="en-US" dirty="0" smtClean="0"/>
              <a:t>dating partner”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42720"/>
      </p:ext>
    </p:extLst>
  </p:cSld>
  <p:clrMapOvr>
    <a:masterClrMapping/>
  </p:clrMapOvr>
  <p:transition>
    <p:circl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HOWEVER…</a:t>
            </a:r>
          </a:p>
          <a:p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Most studies of adolescent </a:t>
            </a:r>
            <a:r>
              <a:rPr lang="en-US" dirty="0" smtClean="0"/>
              <a:t>violence </a:t>
            </a:r>
            <a:r>
              <a:rPr lang="en-US" dirty="0"/>
              <a:t>have focused </a:t>
            </a:r>
            <a:r>
              <a:rPr lang="en-US" dirty="0" smtClean="0"/>
              <a:t>on physical </a:t>
            </a:r>
            <a:r>
              <a:rPr lang="en-US" dirty="0"/>
              <a:t>and sexual assault and secondarily on </a:t>
            </a:r>
            <a:r>
              <a:rPr lang="en-US" dirty="0" smtClean="0"/>
              <a:t>psychological abuse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Few </a:t>
            </a:r>
            <a:r>
              <a:rPr lang="en-US" dirty="0"/>
              <a:t>have studied </a:t>
            </a:r>
            <a:r>
              <a:rPr lang="en-US" dirty="0" smtClean="0"/>
              <a:t>coercive or stalking behaviors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As a result, our </a:t>
            </a:r>
            <a:r>
              <a:rPr lang="en-US" dirty="0"/>
              <a:t>knowledge is </a:t>
            </a:r>
            <a:r>
              <a:rPr lang="en-US" dirty="0" smtClean="0"/>
              <a:t>skewed toward </a:t>
            </a:r>
            <a:r>
              <a:rPr lang="en-US" dirty="0"/>
              <a:t>assaultive acts rather than toward underlying </a:t>
            </a:r>
            <a:r>
              <a:rPr lang="en-US" dirty="0" smtClean="0"/>
              <a:t>patterns of </a:t>
            </a:r>
            <a:r>
              <a:rPr lang="en-US" dirty="0"/>
              <a:t>coercion and </a:t>
            </a:r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091970"/>
      </p:ext>
    </p:extLst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95600"/>
            <a:ext cx="7924800" cy="838200"/>
          </a:xfrm>
        </p:spPr>
        <p:txBody>
          <a:bodyPr/>
          <a:lstStyle/>
          <a:p>
            <a:pPr algn="ctr"/>
            <a:r>
              <a:rPr lang="en-US" dirty="0" smtClean="0"/>
              <a:t>SECTION ONE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12712"/>
      </p:ext>
    </p:extLst>
  </p:cSld>
  <p:clrMapOvr>
    <a:masterClrMapping/>
  </p:clrMapOvr>
  <p:transition>
    <p:circl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924800" cy="4876800"/>
          </a:xfrm>
        </p:spPr>
        <p:txBody>
          <a:bodyPr/>
          <a:lstStyle/>
          <a:p>
            <a:r>
              <a:rPr lang="en-US" sz="2000" dirty="0" smtClean="0"/>
              <a:t>How we conceptualize violence and its relationship to gender (or not) has important implications for research and interpretation of findings</a:t>
            </a:r>
          </a:p>
          <a:p>
            <a:endParaRPr lang="en-US" sz="2000" dirty="0"/>
          </a:p>
          <a:p>
            <a:r>
              <a:rPr lang="en-US" sz="2000" dirty="0" smtClean="0"/>
              <a:t>“Adolescence” is </a:t>
            </a:r>
            <a:r>
              <a:rPr lang="en-US" sz="2000" b="1" dirty="0" smtClean="0"/>
              <a:t>NOT</a:t>
            </a:r>
            <a:r>
              <a:rPr lang="en-US" sz="2000" dirty="0" smtClean="0"/>
              <a:t> a well defined construct in research</a:t>
            </a:r>
          </a:p>
          <a:p>
            <a:endParaRPr lang="en-US" sz="2000" dirty="0"/>
          </a:p>
          <a:p>
            <a:r>
              <a:rPr lang="en-US" sz="2000" dirty="0"/>
              <a:t>D</a:t>
            </a:r>
            <a:r>
              <a:rPr lang="en-US" sz="2000" dirty="0" smtClean="0"/>
              <a:t>evelopmental changes that occur in middle and high-school provided important context for understanding violence</a:t>
            </a:r>
          </a:p>
          <a:p>
            <a:endParaRPr lang="en-US" sz="2000" dirty="0"/>
          </a:p>
          <a:p>
            <a:r>
              <a:rPr lang="en-US" sz="2000" dirty="0" smtClean="0"/>
              <a:t>“Dating” may be a dated term</a:t>
            </a:r>
          </a:p>
          <a:p>
            <a:endParaRPr lang="en-US" sz="2000" dirty="0"/>
          </a:p>
          <a:p>
            <a:r>
              <a:rPr lang="en-US" sz="2000" dirty="0" smtClean="0"/>
              <a:t>Many violent &amp; aggressive behaviors have </a:t>
            </a:r>
            <a:r>
              <a:rPr lang="en-US" sz="2000" b="1" dirty="0" smtClean="0"/>
              <a:t>NOT </a:t>
            </a:r>
            <a:r>
              <a:rPr lang="en-US" sz="2000" dirty="0" smtClean="0"/>
              <a:t>received attention in research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52066"/>
      </p:ext>
    </p:extLst>
  </p:cSld>
  <p:clrMapOvr>
    <a:masterClrMapping/>
  </p:clrMapOvr>
  <p:transition>
    <p:circl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Small Group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back to when you were in middle school and high school…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What were some of your ideas about gender?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Where you with regard to some of these developmental areas?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What were your ideas about “dating?”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How do you these areas would have affected how you responded to violence?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79699"/>
      </p:ext>
    </p:extLst>
  </p:cSld>
  <p:clrMapOvr>
    <a:masterClrMapping/>
  </p:clrMapOvr>
  <p:transition>
    <p:circl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71800"/>
            <a:ext cx="7924800" cy="838200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924800" cy="4876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78114"/>
      </p:ext>
    </p:extLst>
  </p:cSld>
  <p:clrMapOvr>
    <a:masterClrMapping/>
  </p:clrMapOvr>
  <p:transition>
    <p:circl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95600"/>
            <a:ext cx="7924800" cy="838200"/>
          </a:xfrm>
        </p:spPr>
        <p:txBody>
          <a:bodyPr/>
          <a:lstStyle/>
          <a:p>
            <a:pPr algn="ctr"/>
            <a:r>
              <a:rPr lang="en-US" dirty="0" smtClean="0"/>
              <a:t>SECTION TWO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957440"/>
      </p:ext>
    </p:extLst>
  </p:cSld>
  <p:clrMapOvr>
    <a:masterClrMapping/>
  </p:clrMapOvr>
  <p:transition>
    <p:circl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Two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endParaRPr lang="en-US" b="1" dirty="0" smtClean="0">
              <a:latin typeface="Arial Narrow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>
                <a:latin typeface="Arial Narrow" pitchFamily="34" charset="0"/>
              </a:rPr>
              <a:t>Review the model of gendered adolescent interpersonal aggression (GAIA).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b="1" dirty="0">
              <a:latin typeface="Arial Narrow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>
                <a:latin typeface="Arial Narrow" pitchFamily="34" charset="0"/>
              </a:rPr>
              <a:t>Summarize research on VAW in middle and high school populations using the GAIA model.</a:t>
            </a:r>
            <a:endParaRPr lang="en-US" b="1" dirty="0">
              <a:latin typeface="Arial Narrow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n-US" b="1" dirty="0" smtClean="0">
              <a:latin typeface="Arial Narrow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>
                <a:latin typeface="Arial Narrow" pitchFamily="34" charset="0"/>
              </a:rPr>
              <a:t>Identify gaps in existing research and outline research ideas. 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90281"/>
      </p:ext>
    </p:extLst>
  </p:cSld>
  <p:clrMapOvr>
    <a:masterClrMapping/>
  </p:clrMapOvr>
  <p:transition>
    <p:circl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 where does this leave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dirty="0" smtClean="0">
                <a:solidFill>
                  <a:srgbClr val="00B050"/>
                </a:solidFill>
              </a:rPr>
              <a:t>Gender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is key in understanding violence against women.</a:t>
            </a:r>
          </a:p>
          <a:p>
            <a:endParaRPr lang="en-US" sz="2400" dirty="0" smtClean="0"/>
          </a:p>
          <a:p>
            <a:r>
              <a:rPr lang="en-US" sz="2400" b="1" i="1" dirty="0" smtClean="0">
                <a:solidFill>
                  <a:srgbClr val="00B050"/>
                </a:solidFill>
              </a:rPr>
              <a:t>Adolescence</a:t>
            </a:r>
            <a:r>
              <a:rPr lang="en-US" sz="2400" dirty="0" smtClean="0"/>
              <a:t> is a poorly-defined construct.</a:t>
            </a:r>
          </a:p>
          <a:p>
            <a:endParaRPr lang="en-US" sz="2400" dirty="0" smtClean="0"/>
          </a:p>
          <a:p>
            <a:r>
              <a:rPr lang="en-US" sz="2400" b="1" i="1" dirty="0" smtClean="0">
                <a:solidFill>
                  <a:srgbClr val="00B050"/>
                </a:solidFill>
              </a:rPr>
              <a:t>Dating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fails to capture the variety of relationships engaged in by youth.</a:t>
            </a:r>
          </a:p>
          <a:p>
            <a:endParaRPr lang="en-US" sz="2400" dirty="0" smtClean="0"/>
          </a:p>
          <a:p>
            <a:r>
              <a:rPr lang="en-US" sz="2400" b="1" i="1" dirty="0" smtClean="0">
                <a:solidFill>
                  <a:srgbClr val="00B050"/>
                </a:solidFill>
              </a:rPr>
              <a:t>Violence</a:t>
            </a:r>
            <a:r>
              <a:rPr lang="en-US" sz="2400" dirty="0" smtClean="0"/>
              <a:t> doesn’t capture the wide range of aggressive behaviors used.  </a:t>
            </a:r>
            <a:endParaRPr lang="en-US" sz="24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421845"/>
      </p:ext>
    </p:extLst>
  </p:cSld>
  <p:clrMapOvr>
    <a:masterClrMapping/>
  </p:clrMapOvr>
  <p:transition>
    <p:circl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95600"/>
            <a:ext cx="7924800" cy="838200"/>
          </a:xfrm>
        </p:spPr>
        <p:txBody>
          <a:bodyPr/>
          <a:lstStyle/>
          <a:p>
            <a:pPr algn="ctr"/>
            <a:r>
              <a:rPr lang="en-US" dirty="0" smtClean="0"/>
              <a:t>A New Theory of Dating Violence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168981"/>
      </p:ext>
    </p:extLst>
  </p:cSld>
  <p:clrMapOvr>
    <a:masterClrMapping/>
  </p:clrMapOvr>
  <p:transition>
    <p:circl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305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</a:t>
            </a:r>
            <a:r>
              <a:rPr lang="en-US" dirty="0" smtClean="0"/>
              <a:t>endered </a:t>
            </a:r>
            <a:r>
              <a:rPr lang="en-US" dirty="0"/>
              <a:t>A</a:t>
            </a:r>
            <a:r>
              <a:rPr lang="en-US" dirty="0" smtClean="0"/>
              <a:t>dolescent </a:t>
            </a:r>
            <a:br>
              <a:rPr lang="en-US" dirty="0" smtClean="0"/>
            </a:br>
            <a:r>
              <a:rPr lang="en-US" dirty="0" smtClean="0"/>
              <a:t>Interpersonal Aggression (GAIA)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i="1" dirty="0" smtClean="0"/>
          </a:p>
          <a:p>
            <a:endParaRPr lang="en-US" sz="2400" i="1" dirty="0"/>
          </a:p>
          <a:p>
            <a:endParaRPr lang="en-US" sz="2400" i="1" dirty="0" smtClean="0"/>
          </a:p>
          <a:p>
            <a:r>
              <a:rPr lang="en-US" sz="2400" i="1" dirty="0" smtClean="0"/>
              <a:t>Gendered </a:t>
            </a:r>
            <a:r>
              <a:rPr lang="en-US" sz="2400" i="1" dirty="0"/>
              <a:t>adolescent interpersonal </a:t>
            </a:r>
            <a:r>
              <a:rPr lang="en-US" sz="2400" i="1" dirty="0" smtClean="0"/>
              <a:t>aggression </a:t>
            </a:r>
            <a:r>
              <a:rPr lang="en-US" sz="2400" dirty="0" smtClean="0"/>
              <a:t>is the term proffered by Smith, White, and </a:t>
            </a:r>
            <a:r>
              <a:rPr lang="en-US" sz="2400" dirty="0" err="1" smtClean="0"/>
              <a:t>Moracco</a:t>
            </a:r>
            <a:r>
              <a:rPr lang="en-US" sz="2400" dirty="0" smtClean="0"/>
              <a:t> (2009) to replace the commonly used term “dating violence”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40384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924800" cy="8382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The person-centered </a:t>
            </a:r>
            <a:r>
              <a:rPr lang="en-US" sz="2400" dirty="0"/>
              <a:t>model of Gendered Adolescent </a:t>
            </a:r>
            <a:r>
              <a:rPr lang="en-US" sz="2400" dirty="0" smtClean="0"/>
              <a:t>Interpersonal Aggression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55206"/>
            <a:ext cx="8305800" cy="4050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55871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924800" cy="8382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The person-centered </a:t>
            </a:r>
            <a:r>
              <a:rPr lang="en-US" sz="2400" dirty="0"/>
              <a:t>model of Gendered Adolescent </a:t>
            </a:r>
            <a:r>
              <a:rPr lang="en-US" sz="2400" dirty="0" smtClean="0"/>
              <a:t>Interpersonal Aggression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924800" cy="4876800"/>
          </a:xfrm>
        </p:spPr>
        <p:txBody>
          <a:bodyPr/>
          <a:lstStyle/>
          <a:p>
            <a:r>
              <a:rPr lang="en-US" sz="2700" dirty="0" smtClean="0"/>
              <a:t>A social </a:t>
            </a:r>
            <a:r>
              <a:rPr lang="en-US" sz="2700" dirty="0"/>
              <a:t>ecological </a:t>
            </a:r>
            <a:r>
              <a:rPr lang="en-US" sz="2700" dirty="0" smtClean="0"/>
              <a:t>model</a:t>
            </a:r>
          </a:p>
          <a:p>
            <a:endParaRPr lang="en-US" sz="2700" dirty="0"/>
          </a:p>
          <a:p>
            <a:r>
              <a:rPr lang="en-US" sz="2700" dirty="0"/>
              <a:t>F</a:t>
            </a:r>
            <a:r>
              <a:rPr lang="en-US" sz="2700" dirty="0" smtClean="0"/>
              <a:t>undamentally </a:t>
            </a:r>
            <a:r>
              <a:rPr lang="en-US" sz="2700" dirty="0"/>
              <a:t>developmental </a:t>
            </a:r>
            <a:r>
              <a:rPr lang="en-US" sz="2700" dirty="0" smtClean="0"/>
              <a:t>and acknowledges </a:t>
            </a:r>
            <a:r>
              <a:rPr lang="en-US" sz="2700" dirty="0"/>
              <a:t>the embedded nature of </a:t>
            </a:r>
            <a:r>
              <a:rPr lang="en-US" sz="2700" dirty="0" smtClean="0"/>
              <a:t>experiences</a:t>
            </a:r>
            <a:endParaRPr lang="en-US" sz="2700" dirty="0"/>
          </a:p>
          <a:p>
            <a:endParaRPr lang="en-US" sz="2700" dirty="0" smtClean="0"/>
          </a:p>
          <a:p>
            <a:r>
              <a:rPr lang="en-US" sz="2700" dirty="0" smtClean="0"/>
              <a:t>Proposes </a:t>
            </a:r>
            <a:r>
              <a:rPr lang="en-US" sz="2700" dirty="0"/>
              <a:t>that the social ecology of </a:t>
            </a:r>
            <a:r>
              <a:rPr lang="en-US" sz="2700" dirty="0" smtClean="0"/>
              <a:t>individuals consists </a:t>
            </a:r>
            <a:r>
              <a:rPr lang="en-US" sz="2700" dirty="0"/>
              <a:t>of constantly interacting levels that are </a:t>
            </a:r>
            <a:r>
              <a:rPr lang="en-US" sz="2700" dirty="0" smtClean="0"/>
              <a:t>embedded in </a:t>
            </a:r>
            <a:r>
              <a:rPr lang="en-US" sz="2700" dirty="0"/>
              <a:t>each </a:t>
            </a:r>
            <a:r>
              <a:rPr lang="en-US" sz="2700" dirty="0" smtClean="0"/>
              <a:t>other</a:t>
            </a:r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29244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One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endParaRPr lang="en-US" b="1" dirty="0" smtClean="0">
              <a:latin typeface="Arial Narrow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>
                <a:latin typeface="Arial Narrow" pitchFamily="34" charset="0"/>
              </a:rPr>
              <a:t>Consider the importance of gender in studying violence against women.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>
                <a:latin typeface="Arial Narrow" pitchFamily="34" charset="0"/>
              </a:rPr>
              <a:t>Discuss how theory and measurement impacts  our understanding of violence.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>
                <a:latin typeface="Arial Narrow" pitchFamily="34" charset="0"/>
              </a:rPr>
              <a:t>Review </a:t>
            </a:r>
            <a:r>
              <a:rPr lang="en-US" b="1" dirty="0">
                <a:latin typeface="Arial Narrow" pitchFamily="34" charset="0"/>
              </a:rPr>
              <a:t>child development theory </a:t>
            </a:r>
            <a:r>
              <a:rPr lang="en-US" b="1" dirty="0" smtClean="0">
                <a:latin typeface="Arial Narrow" pitchFamily="34" charset="0"/>
              </a:rPr>
              <a:t>and consider implications for understanding violence and aggression.</a:t>
            </a:r>
            <a:endParaRPr lang="en-US" b="1" dirty="0">
              <a:latin typeface="Arial Narrow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112929"/>
      </p:ext>
    </p:extLst>
  </p:cSld>
  <p:clrMapOvr>
    <a:masterClrMapping/>
  </p:clrMapOvr>
  <p:transition>
    <p:circl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924800" cy="8382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The person-centered </a:t>
            </a:r>
            <a:r>
              <a:rPr lang="en-US" sz="2400" dirty="0"/>
              <a:t>model of </a:t>
            </a:r>
            <a:r>
              <a:rPr lang="en-US" sz="2400" dirty="0" smtClean="0"/>
              <a:t>GAIA (continued)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8153400" cy="4876800"/>
          </a:xfrm>
        </p:spPr>
        <p:txBody>
          <a:bodyPr/>
          <a:lstStyle/>
          <a:p>
            <a:r>
              <a:rPr lang="en-US" sz="2000" dirty="0" smtClean="0"/>
              <a:t>Levels include: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I</a:t>
            </a:r>
            <a:r>
              <a:rPr lang="en-US" dirty="0" smtClean="0"/>
              <a:t>ndividual </a:t>
            </a:r>
            <a:r>
              <a:rPr lang="en-US" dirty="0"/>
              <a:t>(intrapersonal), </a:t>
            </a:r>
            <a:endParaRPr lang="en-US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Situational (i.e.  - violence/assault), </a:t>
            </a:r>
            <a:endParaRPr lang="en-US" dirty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Microsystem (or </a:t>
            </a:r>
            <a:r>
              <a:rPr lang="en-US" dirty="0"/>
              <a:t>interpersonal or </a:t>
            </a:r>
            <a:r>
              <a:rPr lang="en-US" dirty="0" smtClean="0"/>
              <a:t>dyadic)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err="1" smtClean="0"/>
              <a:t>Mesosystem</a:t>
            </a:r>
            <a:r>
              <a:rPr lang="en-US" dirty="0" smtClean="0"/>
              <a:t> (or </a:t>
            </a:r>
            <a:r>
              <a:rPr lang="en-US" dirty="0"/>
              <a:t>social network), </a:t>
            </a:r>
            <a:endParaRPr lang="en-US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err="1"/>
              <a:t>E</a:t>
            </a:r>
            <a:r>
              <a:rPr lang="en-US" dirty="0" err="1" smtClean="0"/>
              <a:t>xosystem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or </a:t>
            </a:r>
            <a:r>
              <a:rPr lang="en-US" dirty="0" err="1" smtClean="0"/>
              <a:t>macrolevel</a:t>
            </a:r>
            <a:r>
              <a:rPr lang="en-US" dirty="0"/>
              <a:t>, </a:t>
            </a:r>
            <a:r>
              <a:rPr lang="en-US" dirty="0" smtClean="0"/>
              <a:t>community, sociocultural; </a:t>
            </a:r>
            <a:r>
              <a:rPr lang="en-US" dirty="0"/>
              <a:t>including norms and customs</a:t>
            </a:r>
            <a:r>
              <a:rPr lang="en-US" dirty="0" smtClean="0"/>
              <a:t>)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err="1" smtClean="0"/>
              <a:t>Chronosystem</a:t>
            </a:r>
            <a:r>
              <a:rPr lang="en-US" dirty="0" smtClean="0"/>
              <a:t> (changes/development over time)</a:t>
            </a:r>
          </a:p>
          <a:p>
            <a:pPr lvl="2">
              <a:buFont typeface="Wingdings" pitchFamily="2" charset="2"/>
              <a:buChar char="Ø"/>
            </a:pPr>
            <a:endParaRPr lang="en-US" dirty="0" smtClean="0"/>
          </a:p>
          <a:p>
            <a:r>
              <a:rPr lang="en-US" sz="2000" i="1" u="sng" dirty="0" smtClean="0"/>
              <a:t>Meta constructs</a:t>
            </a:r>
            <a:r>
              <a:rPr lang="en-US" sz="2000" dirty="0" smtClean="0"/>
              <a:t>: transcend </a:t>
            </a:r>
            <a:r>
              <a:rPr lang="en-US" sz="2000" dirty="0"/>
              <a:t>any one level and </a:t>
            </a:r>
            <a:r>
              <a:rPr lang="en-US" sz="2000" dirty="0" smtClean="0"/>
              <a:t>are </a:t>
            </a:r>
            <a:r>
              <a:rPr lang="en-US" sz="2000" dirty="0"/>
              <a:t>the </a:t>
            </a:r>
            <a:r>
              <a:rPr lang="en-US" sz="2000" dirty="0" smtClean="0"/>
              <a:t>result of </a:t>
            </a:r>
            <a:r>
              <a:rPr lang="en-US" sz="2000" dirty="0"/>
              <a:t>interactions across all levels of the social </a:t>
            </a:r>
            <a:r>
              <a:rPr lang="en-US" sz="2000" dirty="0" smtClean="0"/>
              <a:t>ecology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Gender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Social Identities (markers of status and power; e.g. race/ethnicity, class, etc.) </a:t>
            </a:r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23038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95600"/>
            <a:ext cx="79248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What do we know about GAIA in middle and high school populations? </a:t>
            </a:r>
            <a:endParaRPr lang="en-US" sz="28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16204"/>
      </p:ext>
    </p:extLst>
  </p:cSld>
  <p:clrMapOvr>
    <a:masterClrMapping/>
  </p:clrMapOvr>
  <p:transition>
    <p:circl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VAW: Individual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Estimates of the percentage of girls and experiencing GAIA (as victims, perpetrators, or both), are imprecise and may be as high 80% </a:t>
            </a:r>
          </a:p>
          <a:p>
            <a:endParaRPr lang="en-US" sz="2400" dirty="0" smtClean="0"/>
          </a:p>
          <a:p>
            <a:r>
              <a:rPr lang="en-US" sz="2400" dirty="0" smtClean="0"/>
              <a:t>Difference in estimates primarily due to: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Varying operational definitions used for “adolescence” and “violence”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Varying reference time frame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808061"/>
      </p:ext>
    </p:extLst>
  </p:cSld>
  <p:clrMapOvr>
    <a:masterClrMapping/>
  </p:clrMapOvr>
  <p:transition>
    <p:circl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VAW: Individual Level -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South Carolina Youth Behavior Risk Survey (1999) of </a:t>
            </a:r>
            <a:r>
              <a:rPr lang="en-US" sz="2200" dirty="0" err="1" smtClean="0"/>
              <a:t>of</a:t>
            </a:r>
            <a:r>
              <a:rPr lang="en-US" sz="2200" dirty="0" smtClean="0"/>
              <a:t> girls in grades 9 through 12 found: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9.7% reported being "beaten up" by a boyfriend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21.3% reported being sexually assaulted </a:t>
            </a:r>
          </a:p>
          <a:p>
            <a:pPr lvl="1">
              <a:buFont typeface="Wingdings" pitchFamily="2" charset="2"/>
              <a:buChar char="Ø"/>
            </a:pPr>
            <a:endParaRPr lang="en-US" sz="2200" dirty="0" smtClean="0"/>
          </a:p>
          <a:p>
            <a:r>
              <a:rPr lang="en-US" sz="2200" dirty="0" smtClean="0"/>
              <a:t>Massachusetts Youth Risk Behavior Survey (1999; same age group)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lang="en-US" sz="2200" dirty="0" smtClean="0"/>
              <a:t>15.4% reported being "physically hurt"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lang="en-US" sz="2200" dirty="0" smtClean="0"/>
              <a:t>9.1% reported being sexually assaulted</a:t>
            </a:r>
          </a:p>
          <a:p>
            <a:pPr marL="400050" lvl="2" indent="0">
              <a:buNone/>
            </a:pPr>
            <a:r>
              <a:rPr lang="en-US" sz="2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Humphrey and White (2000) found that 50% of their sample of reported sexual victimization in adolescence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387182"/>
      </p:ext>
    </p:extLst>
  </p:cSld>
  <p:clrMapOvr>
    <a:masterClrMapping/>
  </p:clrMapOvr>
  <p:transition>
    <p:circl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Individual Level – Findings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The National Longitudinal Study of Adolescent Health (2001) found that, in the past 18 months: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 10% of women reported having been pushed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000" dirty="0" smtClean="0"/>
              <a:t>3% reported having something thrown at them</a:t>
            </a:r>
          </a:p>
          <a:p>
            <a:pPr lvl="1">
              <a:buFont typeface="Wingdings" pitchFamily="2" charset="2"/>
              <a:buChar char="Ø"/>
            </a:pPr>
            <a:endParaRPr lang="en-US" sz="2200" dirty="0" smtClean="0"/>
          </a:p>
          <a:p>
            <a:r>
              <a:rPr lang="en-US" sz="2200" dirty="0" smtClean="0"/>
              <a:t>Smith, White, and Holland (2003) found that 80% of a sample of college women had experienced at least one instance of physical aggression or sexual coercion/assault by a male acquaintance from age 14 to age 23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00705"/>
      </p:ext>
    </p:extLst>
  </p:cSld>
  <p:clrMapOvr>
    <a:masterClrMapping/>
  </p:clrMapOvr>
  <p:transition>
    <p:circl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83058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Individual Level – </a:t>
            </a:r>
            <a:r>
              <a:rPr lang="en-US" dirty="0" smtClean="0"/>
              <a:t> Summary 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</a:t>
            </a:r>
            <a:r>
              <a:rPr lang="en-US" sz="2400" dirty="0" smtClean="0"/>
              <a:t>imilar percentages of </a:t>
            </a:r>
            <a:r>
              <a:rPr lang="en-US" sz="2400" dirty="0"/>
              <a:t>girls and boys engage in </a:t>
            </a:r>
            <a:r>
              <a:rPr lang="en-US" sz="2400" dirty="0" smtClean="0"/>
              <a:t>physical aggression; does NOT mean violence is the same</a:t>
            </a:r>
          </a:p>
          <a:p>
            <a:endParaRPr lang="en-US" sz="2400" dirty="0" smtClean="0"/>
          </a:p>
          <a:p>
            <a:r>
              <a:rPr lang="en-US" sz="2400" dirty="0"/>
              <a:t>M</a:t>
            </a:r>
            <a:r>
              <a:rPr lang="en-US" sz="2400" dirty="0" smtClean="0"/>
              <a:t>eaning </a:t>
            </a:r>
            <a:r>
              <a:rPr lang="en-US" sz="2400" dirty="0"/>
              <a:t>and motives </a:t>
            </a:r>
            <a:r>
              <a:rPr lang="en-US" sz="2400" dirty="0" smtClean="0"/>
              <a:t>of/for aggression are </a:t>
            </a:r>
            <a:r>
              <a:rPr lang="en-US" sz="2400" dirty="0"/>
              <a:t>different for </a:t>
            </a:r>
            <a:r>
              <a:rPr lang="en-US" sz="2400" dirty="0" smtClean="0"/>
              <a:t>girls and boys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Girls are more </a:t>
            </a:r>
            <a:r>
              <a:rPr lang="en-US" sz="2400" dirty="0"/>
              <a:t>likely to be victims </a:t>
            </a:r>
            <a:r>
              <a:rPr lang="en-US" sz="2400" dirty="0" smtClean="0"/>
              <a:t>of sexual aggression than boys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nature of </a:t>
            </a:r>
            <a:r>
              <a:rPr lang="en-US" sz="2400" dirty="0" smtClean="0"/>
              <a:t>the sexual </a:t>
            </a:r>
            <a:r>
              <a:rPr lang="en-US" sz="2400" dirty="0"/>
              <a:t>coercion </a:t>
            </a:r>
            <a:r>
              <a:rPr lang="en-US" sz="2400" dirty="0" smtClean="0"/>
              <a:t>differs for girls and boys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539437"/>
      </p:ext>
    </p:extLst>
  </p:cSld>
  <p:clrMapOvr>
    <a:masterClrMapping/>
  </p:clrMapOvr>
  <p:transition>
    <p:circl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83"/>
            <a:ext cx="8305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VAW: Situational (Assault) </a:t>
            </a:r>
            <a:br>
              <a:rPr lang="en-US" dirty="0" smtClean="0"/>
            </a:br>
            <a:r>
              <a:rPr lang="en-US" dirty="0" smtClean="0"/>
              <a:t>Level -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Women are most likely to be victimized by someone they know</a:t>
            </a:r>
          </a:p>
          <a:p>
            <a:endParaRPr lang="en-US" sz="2400" dirty="0" smtClean="0"/>
          </a:p>
          <a:p>
            <a:r>
              <a:rPr lang="en-US" sz="2400" dirty="0"/>
              <a:t>Outcomes of </a:t>
            </a:r>
            <a:r>
              <a:rPr lang="en-US" sz="2400" dirty="0" smtClean="0"/>
              <a:t>aggression </a:t>
            </a:r>
            <a:r>
              <a:rPr lang="en-US" sz="2400" dirty="0"/>
              <a:t>are different; girls more likely to experience injury and psychological </a:t>
            </a:r>
            <a:r>
              <a:rPr lang="en-US" sz="2400" dirty="0" smtClean="0"/>
              <a:t>distress</a:t>
            </a:r>
          </a:p>
          <a:p>
            <a:endParaRPr lang="en-US" sz="2400" dirty="0"/>
          </a:p>
          <a:p>
            <a:r>
              <a:rPr lang="en-US" sz="2400" dirty="0" smtClean="0"/>
              <a:t>Perpetration and victimization often co-occur</a:t>
            </a:r>
          </a:p>
          <a:p>
            <a:endParaRPr lang="en-US" sz="2400" dirty="0"/>
          </a:p>
          <a:p>
            <a:r>
              <a:rPr lang="en-US" sz="2400" dirty="0" smtClean="0"/>
              <a:t>Multiple types of aggression co-occur</a:t>
            </a:r>
            <a:endParaRPr lang="en-US" sz="24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222939"/>
      </p:ext>
    </p:extLst>
  </p:cSld>
  <p:clrMapOvr>
    <a:masterClrMapping/>
  </p:clrMapOvr>
  <p:transition>
    <p:circl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VAW: Microsystem (Dyad)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Dyadic </a:t>
            </a:r>
            <a:r>
              <a:rPr lang="en-US" dirty="0"/>
              <a:t>relationships </a:t>
            </a:r>
            <a:r>
              <a:rPr lang="en-US" dirty="0" smtClean="0"/>
              <a:t>are the main way adolescents learn to negotiate relationships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Messages received from other levels of the social ecology about relationships and gender impact motives</a:t>
            </a:r>
            <a:r>
              <a:rPr lang="en-US" dirty="0"/>
              <a:t>, expectations, and behavioral </a:t>
            </a:r>
            <a:r>
              <a:rPr lang="en-US" dirty="0" smtClean="0"/>
              <a:t>scripts for relationships</a:t>
            </a:r>
            <a:endParaRPr lang="en-US" dirty="0"/>
          </a:p>
          <a:p>
            <a:endParaRPr lang="en-US" sz="2400" dirty="0" smtClean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82541"/>
      </p:ext>
    </p:extLst>
  </p:cSld>
  <p:clrMapOvr>
    <a:masterClrMapping/>
  </p:clrMapOvr>
  <p:transition>
    <p:circl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648"/>
            <a:ext cx="8305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Microsystem Level – Implications for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Dyads are not usually studied in VAW research</a:t>
            </a:r>
          </a:p>
          <a:p>
            <a:endParaRPr lang="en-US" dirty="0" smtClean="0"/>
          </a:p>
          <a:p>
            <a:r>
              <a:rPr lang="en-US" dirty="0" smtClean="0"/>
              <a:t>Typically we have one member report on behaviors and/or perceived attitudes of the other member</a:t>
            </a:r>
          </a:p>
          <a:p>
            <a:endParaRPr lang="en-US" dirty="0"/>
          </a:p>
          <a:p>
            <a:r>
              <a:rPr lang="en-US" dirty="0" smtClean="0"/>
              <a:t>Missing out on understanding how process dynamic contribute to aggression</a:t>
            </a:r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209868"/>
      </p:ext>
    </p:extLst>
  </p:cSld>
  <p:clrMapOvr>
    <a:masterClrMapping/>
  </p:clrMapOvr>
  <p:transition>
    <p:circl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305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VAW: </a:t>
            </a:r>
            <a:r>
              <a:rPr lang="en-US" dirty="0" err="1" smtClean="0"/>
              <a:t>Mesosystem</a:t>
            </a:r>
            <a:r>
              <a:rPr lang="en-US" dirty="0"/>
              <a:t> </a:t>
            </a:r>
            <a:r>
              <a:rPr lang="en-US" dirty="0" smtClean="0"/>
              <a:t>(social network) </a:t>
            </a:r>
            <a:r>
              <a:rPr lang="en-US" dirty="0"/>
              <a:t>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Disparate </a:t>
            </a:r>
            <a:r>
              <a:rPr lang="en-US" sz="2400" dirty="0">
                <a:solidFill>
                  <a:schemeClr val="tx1"/>
                </a:solidFill>
              </a:rPr>
              <a:t>focus in the literature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Perpetration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 male social networks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Victimization  female social networks</a:t>
            </a:r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31330"/>
      </p:ext>
    </p:extLst>
  </p:cSld>
  <p:clrMapOvr>
    <a:masterClrMapping/>
  </p:clrMapOvr>
  <p:transition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924" y="-21021"/>
            <a:ext cx="8305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Gender and Violence Against Women (VAW)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wo </a:t>
            </a:r>
            <a:r>
              <a:rPr lang="en-US" dirty="0"/>
              <a:t>prevailing </a:t>
            </a:r>
            <a:r>
              <a:rPr lang="en-US" dirty="0" smtClean="0"/>
              <a:t>theoretical orientations:</a:t>
            </a:r>
          </a:p>
          <a:p>
            <a:pPr lvl="1">
              <a:buFont typeface="Wingdings" pitchFamily="2" charset="2"/>
              <a:buChar char="Ø"/>
            </a:pPr>
            <a:endParaRPr lang="en-US" u="sng" dirty="0" smtClean="0"/>
          </a:p>
          <a:p>
            <a:pPr lvl="1">
              <a:buFont typeface="Wingdings" pitchFamily="2" charset="2"/>
              <a:buChar char="Ø"/>
            </a:pPr>
            <a:r>
              <a:rPr lang="en-US" u="sng" dirty="0" smtClean="0"/>
              <a:t>Family conflict</a:t>
            </a:r>
            <a:r>
              <a:rPr lang="en-US" dirty="0" smtClean="0"/>
              <a:t>: argues </a:t>
            </a:r>
            <a:r>
              <a:rPr lang="en-US" dirty="0"/>
              <a:t>for </a:t>
            </a:r>
            <a:r>
              <a:rPr lang="en-US" dirty="0" smtClean="0"/>
              <a:t>“gender symmetry” in understanding violence; individual-level factors are most important, gender system is not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u="sng" dirty="0" smtClean="0"/>
              <a:t>Feminist</a:t>
            </a:r>
            <a:r>
              <a:rPr lang="en-US" dirty="0" smtClean="0"/>
              <a:t>: argues that gender is a system grounded in inequality that teaches cultural values that permit violence against women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354315"/>
      </p:ext>
    </p:extLst>
  </p:cSld>
  <p:clrMapOvr>
    <a:masterClrMapping/>
  </p:clrMapOvr>
  <p:transition>
    <p:circl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Male Social Networks and VAW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No known research has looked at the how </a:t>
            </a:r>
            <a:r>
              <a:rPr lang="en-US" sz="2400" b="1" i="1" dirty="0" smtClean="0"/>
              <a:t>adolescent </a:t>
            </a:r>
            <a:r>
              <a:rPr lang="en-US" sz="2400" dirty="0" smtClean="0"/>
              <a:t>male social networks are related to violence</a:t>
            </a:r>
          </a:p>
          <a:p>
            <a:endParaRPr lang="en-US" sz="2400" dirty="0" smtClean="0"/>
          </a:p>
          <a:p>
            <a:r>
              <a:rPr lang="en-US" sz="2400" dirty="0" smtClean="0"/>
              <a:t>Known research has used primarily college samples</a:t>
            </a:r>
          </a:p>
          <a:p>
            <a:endParaRPr lang="en-US" sz="2400" dirty="0" smtClean="0"/>
          </a:p>
          <a:p>
            <a:r>
              <a:rPr lang="en-US" sz="2400" dirty="0" smtClean="0"/>
              <a:t>Social networks  directly </a:t>
            </a:r>
            <a:r>
              <a:rPr lang="en-US" sz="2400" dirty="0"/>
              <a:t>and indirectly supply </a:t>
            </a:r>
            <a:r>
              <a:rPr lang="en-US" sz="2400" dirty="0" smtClean="0"/>
              <a:t>boys with </a:t>
            </a:r>
            <a:r>
              <a:rPr lang="en-US" sz="2400" dirty="0"/>
              <a:t>a repertoire </a:t>
            </a:r>
            <a:r>
              <a:rPr lang="en-US" sz="2400" dirty="0" smtClean="0"/>
              <a:t>of gendered norms</a:t>
            </a:r>
            <a:r>
              <a:rPr lang="en-US" sz="2400" dirty="0"/>
              <a:t>, values, </a:t>
            </a:r>
            <a:r>
              <a:rPr lang="en-US" sz="2400" dirty="0" smtClean="0"/>
              <a:t>expectations, and </a:t>
            </a:r>
            <a:r>
              <a:rPr lang="en-US" sz="2400" dirty="0"/>
              <a:t>behaviors that shape their </a:t>
            </a:r>
            <a:r>
              <a:rPr lang="en-US" sz="2400" dirty="0" smtClean="0"/>
              <a:t>romantic relationships</a:t>
            </a:r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323078"/>
      </p:ext>
    </p:extLst>
  </p:cSld>
  <p:clrMapOvr>
    <a:masterClrMapping/>
  </p:clrMapOvr>
  <p:transition>
    <p:circl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305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Perpetration &amp; Male Social Networks – Findings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200" dirty="0" smtClean="0"/>
          </a:p>
          <a:p>
            <a:r>
              <a:rPr lang="en-US" sz="2200" dirty="0" smtClean="0"/>
              <a:t>Many male social networks have norms that: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pair </a:t>
            </a:r>
            <a:r>
              <a:rPr lang="en-US" sz="2200" dirty="0"/>
              <a:t>of sexuality and aggression </a:t>
            </a:r>
            <a:endParaRPr lang="en-US" sz="2200" dirty="0" smtClean="0"/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excuse </a:t>
            </a:r>
            <a:r>
              <a:rPr lang="en-US" sz="2200" dirty="0"/>
              <a:t>sexual aggression, e.g. that sexual aggression is acceptable </a:t>
            </a:r>
            <a:r>
              <a:rPr lang="en-US" sz="2200" dirty="0" smtClean="0"/>
              <a:t>if women </a:t>
            </a:r>
            <a:r>
              <a:rPr lang="en-US" sz="2200" dirty="0"/>
              <a:t>are “teases”, “economic exploiters”, </a:t>
            </a:r>
            <a:r>
              <a:rPr lang="en-US" sz="2200" dirty="0" smtClean="0"/>
              <a:t>or “easy”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/>
              <a:t>s</a:t>
            </a:r>
            <a:r>
              <a:rPr lang="en-US" sz="2200" dirty="0" smtClean="0"/>
              <a:t>upport using </a:t>
            </a:r>
            <a:r>
              <a:rPr lang="en-US" sz="2200" dirty="0"/>
              <a:t>alcohol </a:t>
            </a:r>
            <a:r>
              <a:rPr lang="en-US" sz="2200" dirty="0" smtClean="0"/>
              <a:t>to obtain </a:t>
            </a:r>
            <a:r>
              <a:rPr lang="en-US" sz="2200" dirty="0"/>
              <a:t>sex </a:t>
            </a:r>
            <a:endParaRPr lang="en-US" sz="2200" dirty="0" smtClean="0"/>
          </a:p>
          <a:p>
            <a:pPr marL="400050">
              <a:buFont typeface="Arial" pitchFamily="34" charset="0"/>
              <a:buChar char="•"/>
            </a:pPr>
            <a:endParaRPr lang="en-US" sz="2200" dirty="0"/>
          </a:p>
          <a:p>
            <a:pPr marL="400050">
              <a:buFont typeface="Arial" pitchFamily="34" charset="0"/>
              <a:buChar char="•"/>
            </a:pPr>
            <a:r>
              <a:rPr lang="en-US" sz="2200" dirty="0" smtClean="0"/>
              <a:t>Knowing </a:t>
            </a:r>
            <a:r>
              <a:rPr lang="en-US" sz="2200" dirty="0"/>
              <a:t>male peers who </a:t>
            </a:r>
            <a:r>
              <a:rPr lang="en-US" sz="2200" dirty="0" smtClean="0"/>
              <a:t>support VAW predicts:</a:t>
            </a:r>
            <a:endParaRPr lang="en-US" sz="2200" dirty="0"/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men’s physical violence against women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willingness </a:t>
            </a:r>
            <a:r>
              <a:rPr lang="en-US" sz="2200" dirty="0"/>
              <a:t>to commit sexual </a:t>
            </a:r>
            <a:r>
              <a:rPr lang="en-US" sz="2200" dirty="0" smtClean="0"/>
              <a:t>assault</a:t>
            </a:r>
            <a:endParaRPr lang="en-US" sz="22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547057"/>
      </p:ext>
    </p:extLst>
  </p:cSld>
  <p:clrMapOvr>
    <a:masterClrMapping/>
  </p:clrMapOvr>
  <p:transition>
    <p:circl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36786"/>
            <a:ext cx="82296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Female </a:t>
            </a: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Social Networks and VAW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No known research has looked at the how </a:t>
            </a:r>
            <a:r>
              <a:rPr lang="en-US" sz="2400" b="1" i="1" dirty="0" smtClean="0"/>
              <a:t>adolescent </a:t>
            </a:r>
            <a:r>
              <a:rPr lang="en-US" sz="2400" dirty="0" smtClean="0"/>
              <a:t>female social networks</a:t>
            </a:r>
          </a:p>
          <a:p>
            <a:endParaRPr lang="en-US" sz="2400" dirty="0" smtClean="0"/>
          </a:p>
          <a:p>
            <a:r>
              <a:rPr lang="en-US" sz="2400" dirty="0" smtClean="0"/>
              <a:t>Known research has used primarily college samples</a:t>
            </a:r>
          </a:p>
          <a:p>
            <a:endParaRPr lang="en-US" sz="2400" dirty="0" smtClean="0"/>
          </a:p>
          <a:p>
            <a:r>
              <a:rPr lang="en-US" sz="2400" dirty="0" smtClean="0"/>
              <a:t>Social networks directly </a:t>
            </a:r>
            <a:r>
              <a:rPr lang="en-US" sz="2400" dirty="0"/>
              <a:t>and indirectly supply </a:t>
            </a:r>
            <a:r>
              <a:rPr lang="en-US" sz="2400" dirty="0" smtClean="0"/>
              <a:t>female with </a:t>
            </a:r>
            <a:r>
              <a:rPr lang="en-US" sz="2400" dirty="0"/>
              <a:t>a repertoire </a:t>
            </a:r>
            <a:r>
              <a:rPr lang="en-US" sz="2400" dirty="0" smtClean="0"/>
              <a:t>of gendered norms</a:t>
            </a:r>
            <a:r>
              <a:rPr lang="en-US" sz="2400" dirty="0"/>
              <a:t>, values, </a:t>
            </a:r>
            <a:r>
              <a:rPr lang="en-US" sz="2400" dirty="0" smtClean="0"/>
              <a:t>expectations, and </a:t>
            </a:r>
            <a:r>
              <a:rPr lang="en-US" sz="2400" dirty="0"/>
              <a:t>behaviors that shape their </a:t>
            </a:r>
            <a:r>
              <a:rPr lang="en-US" sz="2400" dirty="0" smtClean="0"/>
              <a:t>romantic relationships</a:t>
            </a:r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385091"/>
      </p:ext>
    </p:extLst>
  </p:cSld>
  <p:clrMapOvr>
    <a:masterClrMapping/>
  </p:clrMapOvr>
  <p:transition>
    <p:circl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5766"/>
            <a:ext cx="8305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Victimization </a:t>
            </a:r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&amp; 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Female </a:t>
            </a:r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Social Networks – Findings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Women are more likely </a:t>
            </a:r>
            <a:r>
              <a:rPr lang="en-US" sz="2400" dirty="0"/>
              <a:t>than males to </a:t>
            </a:r>
            <a:r>
              <a:rPr lang="en-US" sz="2400" dirty="0" smtClean="0"/>
              <a:t>admit victimization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Women are most likely turn to their </a:t>
            </a:r>
            <a:r>
              <a:rPr lang="en-US" sz="2400" dirty="0"/>
              <a:t>social </a:t>
            </a:r>
            <a:r>
              <a:rPr lang="en-US" sz="2400" dirty="0" smtClean="0"/>
              <a:t>networks for support (especially </a:t>
            </a:r>
            <a:r>
              <a:rPr lang="en-US" sz="2400" dirty="0"/>
              <a:t>family and </a:t>
            </a:r>
            <a:r>
              <a:rPr lang="en-US" sz="2400" dirty="0" smtClean="0"/>
              <a:t>friends)</a:t>
            </a:r>
          </a:p>
          <a:p>
            <a:endParaRPr lang="en-US" sz="2400" dirty="0"/>
          </a:p>
          <a:p>
            <a:r>
              <a:rPr lang="en-US" sz="2400" dirty="0"/>
              <a:t>Q</a:t>
            </a:r>
            <a:r>
              <a:rPr lang="en-US" sz="2400" dirty="0" smtClean="0"/>
              <a:t>uality </a:t>
            </a:r>
            <a:r>
              <a:rPr lang="en-US" sz="2400" dirty="0"/>
              <a:t>of </a:t>
            </a:r>
            <a:r>
              <a:rPr lang="en-US" sz="2400" dirty="0" smtClean="0"/>
              <a:t>help received from social networks often poor </a:t>
            </a:r>
          </a:p>
          <a:p>
            <a:endParaRPr lang="en-US" sz="2400" dirty="0"/>
          </a:p>
          <a:p>
            <a:r>
              <a:rPr lang="en-US" sz="2400" dirty="0" smtClean="0"/>
              <a:t>This leads to many women tolerating abusive relationships</a:t>
            </a:r>
            <a:endParaRPr lang="en-US" sz="2200" dirty="0" smtClean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6420"/>
      </p:ext>
    </p:extLst>
  </p:cSld>
  <p:clrMapOvr>
    <a:masterClrMapping/>
  </p:clrMapOvr>
  <p:transition>
    <p:circl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3058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VAW: </a:t>
            </a:r>
            <a:r>
              <a:rPr lang="en-US" dirty="0" err="1" smtClean="0"/>
              <a:t>Exosystem</a:t>
            </a:r>
            <a:r>
              <a:rPr lang="en-US" dirty="0" smtClean="0"/>
              <a:t> (community)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Connell’s (1987) Theory of Gender and Power </a:t>
            </a:r>
          </a:p>
          <a:p>
            <a:pPr lvl="1">
              <a:buFont typeface="Wingdings" pitchFamily="2" charset="2"/>
              <a:buChar char="Ø"/>
            </a:pPr>
            <a:endParaRPr lang="en-US" sz="2000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Three structures give </a:t>
            </a:r>
            <a:r>
              <a:rPr lang="en-US" sz="2000" dirty="0"/>
              <a:t>rise to gendered social relationships:</a:t>
            </a:r>
          </a:p>
          <a:p>
            <a:pPr marL="914400" lvl="2" indent="0">
              <a:buNone/>
            </a:pPr>
            <a:r>
              <a:rPr lang="en-US" dirty="0"/>
              <a:t>(1) the sexual division of </a:t>
            </a:r>
            <a:r>
              <a:rPr lang="en-US" dirty="0" smtClean="0"/>
              <a:t>labor </a:t>
            </a:r>
          </a:p>
          <a:p>
            <a:pPr marL="914400" lvl="2" indent="0">
              <a:buNone/>
            </a:pPr>
            <a:r>
              <a:rPr lang="en-US" dirty="0" smtClean="0"/>
              <a:t>(</a:t>
            </a:r>
            <a:r>
              <a:rPr lang="en-US" dirty="0"/>
              <a:t>2) sexual </a:t>
            </a:r>
            <a:r>
              <a:rPr lang="en-US" dirty="0" smtClean="0"/>
              <a:t>division of power </a:t>
            </a:r>
          </a:p>
          <a:p>
            <a:pPr marL="914400" lvl="2" indent="0">
              <a:buNone/>
            </a:pPr>
            <a:r>
              <a:rPr lang="en-US" dirty="0" smtClean="0"/>
              <a:t>(3</a:t>
            </a:r>
            <a:r>
              <a:rPr lang="en-US" dirty="0"/>
              <a:t>) </a:t>
            </a:r>
            <a:r>
              <a:rPr lang="en-US" dirty="0" smtClean="0"/>
              <a:t>the </a:t>
            </a:r>
            <a:r>
              <a:rPr lang="en-US" dirty="0" err="1"/>
              <a:t>sexualization</a:t>
            </a:r>
            <a:r>
              <a:rPr lang="en-US" dirty="0"/>
              <a:t> of social </a:t>
            </a:r>
            <a:r>
              <a:rPr lang="en-US" dirty="0" smtClean="0"/>
              <a:t>relationships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sz="2400" dirty="0"/>
              <a:t>These structures shape </a:t>
            </a:r>
            <a:r>
              <a:rPr lang="en-US" sz="2400" dirty="0" smtClean="0"/>
              <a:t>the </a:t>
            </a:r>
            <a:r>
              <a:rPr lang="en-US" sz="2400" dirty="0"/>
              <a:t>environment </a:t>
            </a:r>
            <a:r>
              <a:rPr lang="en-US" sz="2400" dirty="0" smtClean="0"/>
              <a:t>that influences </a:t>
            </a:r>
            <a:r>
              <a:rPr lang="en-US" sz="2400" dirty="0"/>
              <a:t>both young </a:t>
            </a:r>
            <a:r>
              <a:rPr lang="en-US" sz="2400" dirty="0" smtClean="0"/>
              <a:t>women’s experiences of violence in their relationships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358529"/>
      </p:ext>
    </p:extLst>
  </p:cSld>
  <p:clrMapOvr>
    <a:masterClrMapping/>
  </p:clrMapOvr>
  <p:transition>
    <p:circl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305800" cy="8382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Connell’s </a:t>
            </a:r>
            <a:r>
              <a:rPr lang="en-US" sz="3200" dirty="0" smtClean="0"/>
              <a:t>Theory </a:t>
            </a:r>
            <a:r>
              <a:rPr lang="en-US" sz="3200" dirty="0"/>
              <a:t>of Gender and Power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924800" cy="4876800"/>
          </a:xfrm>
        </p:spPr>
        <p:txBody>
          <a:bodyPr/>
          <a:lstStyle/>
          <a:p>
            <a:r>
              <a:rPr lang="en-US" sz="2400" i="1" u="sng" dirty="0"/>
              <a:t>S</a:t>
            </a:r>
            <a:r>
              <a:rPr lang="en-US" sz="2400" i="1" u="sng" dirty="0" smtClean="0"/>
              <a:t>exual </a:t>
            </a:r>
            <a:r>
              <a:rPr lang="en-US" sz="2400" i="1" u="sng" dirty="0"/>
              <a:t>division of </a:t>
            </a:r>
            <a:r>
              <a:rPr lang="en-US" sz="2400" i="1" u="sng" dirty="0" smtClean="0"/>
              <a:t>labor</a:t>
            </a:r>
            <a:r>
              <a:rPr lang="en-US" sz="2400" i="1" dirty="0" smtClean="0"/>
              <a:t>:</a:t>
            </a:r>
            <a:r>
              <a:rPr lang="en-US" sz="2400" dirty="0"/>
              <a:t> </a:t>
            </a:r>
            <a:r>
              <a:rPr lang="en-US" sz="2400" dirty="0" smtClean="0"/>
              <a:t>social rules governing </a:t>
            </a:r>
            <a:r>
              <a:rPr lang="en-US" sz="2400" dirty="0"/>
              <a:t>a gendered social organization of </a:t>
            </a:r>
            <a:r>
              <a:rPr lang="en-US" sz="2400" dirty="0" smtClean="0"/>
              <a:t>labor </a:t>
            </a:r>
          </a:p>
          <a:p>
            <a:pPr lvl="2">
              <a:buFont typeface="Wingdings" pitchFamily="2" charset="2"/>
              <a:buChar char="Ø"/>
            </a:pPr>
            <a:endParaRPr lang="en-US" sz="2000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/>
              <a:t>e</a:t>
            </a:r>
            <a:r>
              <a:rPr lang="en-US" sz="2000" dirty="0" smtClean="0"/>
              <a:t>conomic </a:t>
            </a:r>
            <a:r>
              <a:rPr lang="en-US" sz="2000" dirty="0"/>
              <a:t>benefits accrue </a:t>
            </a:r>
            <a:r>
              <a:rPr lang="en-US" sz="2000" dirty="0" smtClean="0"/>
              <a:t>disproportionably to </a:t>
            </a:r>
            <a:r>
              <a:rPr lang="en-US" sz="2000" dirty="0"/>
              <a:t>males and </a:t>
            </a:r>
            <a:r>
              <a:rPr lang="en-US" sz="2000" dirty="0" smtClean="0"/>
              <a:t>masculinity </a:t>
            </a:r>
            <a:r>
              <a:rPr lang="en-US" sz="2000" dirty="0"/>
              <a:t>itself becomes </a:t>
            </a:r>
            <a:r>
              <a:rPr lang="en-US" sz="2000" dirty="0" smtClean="0"/>
              <a:t>an economic resource</a:t>
            </a:r>
          </a:p>
          <a:p>
            <a:pPr lvl="2">
              <a:buFont typeface="Wingdings" pitchFamily="2" charset="2"/>
              <a:buChar char="Ø"/>
            </a:pPr>
            <a:endParaRPr lang="en-US" sz="2000" dirty="0" smtClean="0"/>
          </a:p>
          <a:p>
            <a:r>
              <a:rPr lang="en-US" sz="2400" i="1" u="sng" dirty="0"/>
              <a:t>S</a:t>
            </a:r>
            <a:r>
              <a:rPr lang="en-US" sz="2400" i="1" u="sng" dirty="0" smtClean="0"/>
              <a:t>exual </a:t>
            </a:r>
            <a:r>
              <a:rPr lang="en-US" sz="2400" i="1" u="sng" dirty="0"/>
              <a:t>division of </a:t>
            </a:r>
            <a:r>
              <a:rPr lang="en-US" sz="2400" i="1" u="sng" dirty="0" smtClean="0"/>
              <a:t>power</a:t>
            </a:r>
            <a:r>
              <a:rPr lang="en-US" sz="2400" i="1" dirty="0" smtClean="0"/>
              <a:t>: </a:t>
            </a:r>
            <a:r>
              <a:rPr lang="en-US" sz="2400" dirty="0" smtClean="0"/>
              <a:t>imbalance </a:t>
            </a:r>
            <a:r>
              <a:rPr lang="en-US" sz="2400" dirty="0"/>
              <a:t>of advantages and resources </a:t>
            </a:r>
            <a:r>
              <a:rPr lang="en-US" sz="2400" dirty="0" smtClean="0"/>
              <a:t>in a </a:t>
            </a:r>
            <a:r>
              <a:rPr lang="en-US" sz="2400" dirty="0"/>
              <a:t>workplace, community, household, or </a:t>
            </a:r>
            <a:r>
              <a:rPr lang="en-US" sz="2400" dirty="0" smtClean="0"/>
              <a:t>relationship</a:t>
            </a:r>
          </a:p>
          <a:p>
            <a:pPr lvl="2">
              <a:buFont typeface="Wingdings" pitchFamily="2" charset="2"/>
              <a:buChar char="Ø"/>
            </a:pPr>
            <a:endParaRPr lang="en-US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association </a:t>
            </a:r>
            <a:r>
              <a:rPr lang="en-US" dirty="0"/>
              <a:t>of </a:t>
            </a:r>
            <a:r>
              <a:rPr lang="en-US" dirty="0" smtClean="0"/>
              <a:t>authority with </a:t>
            </a:r>
            <a:r>
              <a:rPr lang="en-US" dirty="0"/>
              <a:t>men and </a:t>
            </a:r>
            <a:r>
              <a:rPr lang="en-US" dirty="0" smtClean="0"/>
              <a:t>masculinity</a:t>
            </a:r>
          </a:p>
          <a:p>
            <a:pPr>
              <a:buFont typeface="Arial" pitchFamily="34" charset="0"/>
              <a:buChar char="•"/>
            </a:pPr>
            <a:endParaRPr lang="en-US" sz="2000" i="1" u="sng" dirty="0" smtClean="0"/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33316"/>
      </p:ext>
    </p:extLst>
  </p:cSld>
  <p:clrMapOvr>
    <a:masterClrMapping/>
  </p:clrMapOvr>
  <p:transition>
    <p:circl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3058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Connell’s </a:t>
            </a:r>
            <a:r>
              <a:rPr lang="en-US" sz="3200" dirty="0" smtClean="0"/>
              <a:t>Theory </a:t>
            </a:r>
            <a:r>
              <a:rPr lang="en-US" sz="3200" dirty="0"/>
              <a:t>of </a:t>
            </a:r>
            <a:r>
              <a:rPr lang="en-US" sz="3200" dirty="0" smtClean="0"/>
              <a:t>(continued)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924800" cy="4876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300" i="1" u="sng" dirty="0" err="1" smtClean="0"/>
              <a:t>Sexualization</a:t>
            </a:r>
            <a:r>
              <a:rPr lang="en-US" sz="2300" i="1" u="sng" dirty="0" smtClean="0"/>
              <a:t> of </a:t>
            </a:r>
            <a:r>
              <a:rPr lang="en-US" sz="2300" i="1" u="sng" dirty="0"/>
              <a:t>social </a:t>
            </a:r>
            <a:r>
              <a:rPr lang="en-US" sz="2300" i="1" u="sng" dirty="0" smtClean="0"/>
              <a:t>relationships</a:t>
            </a:r>
            <a:r>
              <a:rPr lang="en-US" sz="2300" dirty="0" smtClean="0"/>
              <a:t>: social norms governing </a:t>
            </a:r>
            <a:r>
              <a:rPr lang="en-US" sz="2300" dirty="0"/>
              <a:t>sexuality and emotion in social </a:t>
            </a:r>
            <a:r>
              <a:rPr lang="en-US" sz="2300" dirty="0" smtClean="0"/>
              <a:t>relationships</a:t>
            </a:r>
          </a:p>
          <a:p>
            <a:pPr>
              <a:buFont typeface="Arial" pitchFamily="34" charset="0"/>
              <a:buChar char="•"/>
            </a:pPr>
            <a:endParaRPr lang="en-US" sz="23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certain types of relationships are encouraged (e.g. heterosexual, marriage)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certain types of relationships are prohibited/discouraged (e.g. homosexual</a:t>
            </a:r>
            <a:r>
              <a:rPr lang="en-US" dirty="0" smtClean="0"/>
              <a:t>)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 false dichotomy between masculinity and femininity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o</a:t>
            </a:r>
            <a:r>
              <a:rPr lang="en-US" dirty="0" smtClean="0"/>
              <a:t>bjectification of women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160163"/>
      </p:ext>
    </p:extLst>
  </p:cSld>
  <p:clrMapOvr>
    <a:masterClrMapping/>
  </p:clrMapOvr>
  <p:transition>
    <p:circl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3058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VAW: </a:t>
            </a:r>
            <a:r>
              <a:rPr lang="en-US" dirty="0" err="1" smtClean="0"/>
              <a:t>Exosystem</a:t>
            </a:r>
            <a:r>
              <a:rPr lang="en-US" dirty="0" smtClean="0"/>
              <a:t> Level -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 known research has looked at the how </a:t>
            </a:r>
            <a:r>
              <a:rPr lang="en-US" sz="2400" b="1" i="1" dirty="0"/>
              <a:t>adolescent </a:t>
            </a:r>
            <a:r>
              <a:rPr lang="en-US" sz="2400" dirty="0" smtClean="0"/>
              <a:t>communities (e.g. – schools) norms’ are </a:t>
            </a:r>
            <a:r>
              <a:rPr lang="en-US" sz="2400" dirty="0"/>
              <a:t>related to </a:t>
            </a:r>
            <a:r>
              <a:rPr lang="en-US" sz="2400" dirty="0" smtClean="0"/>
              <a:t>aggression</a:t>
            </a:r>
          </a:p>
          <a:p>
            <a:pPr lvl="2">
              <a:buFont typeface="Wingdings" pitchFamily="2" charset="2"/>
              <a:buChar char="Ø"/>
            </a:pPr>
            <a:endParaRPr lang="en-US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Exception: Bullying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The studies by the World Health Organization (WHO) have repeatedly documented how gender-based inequalities </a:t>
            </a:r>
            <a:r>
              <a:rPr lang="en-US" sz="2400" smtClean="0"/>
              <a:t>at thecommunity/sociocultural </a:t>
            </a:r>
            <a:r>
              <a:rPr lang="en-US" sz="2400" dirty="0" smtClean="0"/>
              <a:t>level  are related to violence against women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31731"/>
      </p:ext>
    </p:extLst>
  </p:cSld>
  <p:clrMapOvr>
    <a:masterClrMapping/>
  </p:clrMapOvr>
  <p:transition>
    <p:circl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3058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VAW: </a:t>
            </a:r>
            <a:r>
              <a:rPr lang="en-US" dirty="0" err="1" smtClean="0"/>
              <a:t>Chronosystem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system consists of the </a:t>
            </a:r>
            <a:r>
              <a:rPr lang="en-US" sz="2400" dirty="0" smtClean="0"/>
              <a:t>ongoing changes </a:t>
            </a:r>
            <a:r>
              <a:rPr lang="en-US" sz="2400" dirty="0"/>
              <a:t>and cumulative effects that occur over </a:t>
            </a:r>
            <a:r>
              <a:rPr lang="en-US" sz="2400" dirty="0" smtClean="0"/>
              <a:t>time as </a:t>
            </a:r>
            <a:r>
              <a:rPr lang="en-US" sz="2400" dirty="0"/>
              <a:t>persons and their multiple environments </a:t>
            </a:r>
            <a:r>
              <a:rPr lang="en-US" sz="2400" dirty="0" smtClean="0"/>
              <a:t>interact</a:t>
            </a:r>
          </a:p>
          <a:p>
            <a:endParaRPr lang="en-US" sz="2400" dirty="0" smtClean="0"/>
          </a:p>
          <a:p>
            <a:r>
              <a:rPr lang="en-US" sz="2400" dirty="0" smtClean="0"/>
              <a:t>Additionally, it is important to note that identities (gender or otherwise) change over time and might be differentially related to aggression and violence</a:t>
            </a:r>
            <a:endParaRPr lang="en-US" sz="24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63816"/>
      </p:ext>
    </p:extLst>
  </p:cSld>
  <p:clrMapOvr>
    <a:masterClrMapping/>
  </p:clrMapOvr>
  <p:transition>
    <p:circl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3058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VAW: </a:t>
            </a:r>
            <a:r>
              <a:rPr lang="en-US" dirty="0" err="1" smtClean="0"/>
              <a:t>Chronosystem</a:t>
            </a:r>
            <a:r>
              <a:rPr lang="en-US" dirty="0" smtClean="0"/>
              <a:t> Level – Findings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There is evidence indicating that being victimized is a risk factor for future violence</a:t>
            </a:r>
          </a:p>
          <a:p>
            <a:endParaRPr lang="en-US" sz="2400" dirty="0"/>
          </a:p>
          <a:p>
            <a:r>
              <a:rPr lang="en-US" sz="2400" dirty="0" smtClean="0"/>
              <a:t>One of the most robust findings is that childhood exposure to violence (e.g. - childhood </a:t>
            </a:r>
            <a:r>
              <a:rPr lang="en-US" sz="2400" dirty="0"/>
              <a:t>sexual </a:t>
            </a:r>
            <a:r>
              <a:rPr lang="en-US" sz="2400" dirty="0" smtClean="0"/>
              <a:t>abuse, </a:t>
            </a:r>
            <a:r>
              <a:rPr lang="en-US" sz="2400" dirty="0"/>
              <a:t>witnessing domestic violence, </a:t>
            </a:r>
            <a:r>
              <a:rPr lang="en-US" sz="2400" dirty="0" smtClean="0"/>
              <a:t>corporeal punishment) is related to future aggression </a:t>
            </a:r>
          </a:p>
          <a:p>
            <a:endParaRPr lang="en-US" sz="24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059412"/>
      </p:ext>
    </p:extLst>
  </p:cSld>
  <p:clrMapOvr>
    <a:masterClrMapping/>
  </p:clrMapOvr>
  <p:transition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Theory &amp; Measurement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665836"/>
              </p:ext>
            </p:extLst>
          </p:nvPr>
        </p:nvGraphicFramePr>
        <p:xfrm>
          <a:off x="914400" y="877614"/>
          <a:ext cx="79248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562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Family  Conflict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Feminist</a:t>
                      </a:r>
                      <a:endParaRPr lang="en-US" dirty="0"/>
                    </a:p>
                  </a:txBody>
                  <a:tcPr/>
                </a:tc>
              </a:tr>
              <a:tr h="87848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Samples:</a:t>
                      </a:r>
                      <a:r>
                        <a:rPr lang="en-US" b="1" baseline="0" dirty="0" smtClean="0"/>
                        <a:t> </a:t>
                      </a:r>
                    </a:p>
                    <a:p>
                      <a:pPr algn="r"/>
                      <a:r>
                        <a:rPr lang="en-US" baseline="0" dirty="0" smtClean="0"/>
                        <a:t>Drawn from the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Samples:</a:t>
                      </a:r>
                    </a:p>
                    <a:p>
                      <a:pPr algn="r"/>
                      <a:r>
                        <a:rPr lang="en-US" dirty="0" smtClean="0"/>
                        <a:t>Drawn</a:t>
                      </a:r>
                      <a:r>
                        <a:rPr lang="en-US" baseline="0" dirty="0" smtClean="0"/>
                        <a:t> from c</a:t>
                      </a:r>
                      <a:r>
                        <a:rPr lang="en-US" dirty="0" smtClean="0"/>
                        <a:t>linical,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service-seeking or criminal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populations </a:t>
                      </a:r>
                      <a:endParaRPr lang="en-US" dirty="0"/>
                    </a:p>
                  </a:txBody>
                  <a:tcPr/>
                </a:tc>
              </a:tr>
              <a:tr h="1142024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Measure(s):</a:t>
                      </a:r>
                    </a:p>
                    <a:p>
                      <a:pPr algn="r"/>
                      <a:r>
                        <a:rPr lang="en-US" dirty="0" smtClean="0"/>
                        <a:t>Conflict</a:t>
                      </a:r>
                      <a:r>
                        <a:rPr lang="en-US" baseline="0" dirty="0" smtClean="0"/>
                        <a:t> Tactics Scales</a:t>
                      </a:r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Measure(s):</a:t>
                      </a:r>
                    </a:p>
                    <a:p>
                      <a:pPr algn="r"/>
                      <a:r>
                        <a:rPr lang="en-US" dirty="0" smtClean="0"/>
                        <a:t>Conflict</a:t>
                      </a:r>
                      <a:r>
                        <a:rPr lang="en-US" baseline="0" dirty="0" smtClean="0"/>
                        <a:t> Tactics Scales AND</a:t>
                      </a:r>
                    </a:p>
                    <a:p>
                      <a:pPr algn="r"/>
                      <a:r>
                        <a:rPr lang="en-US" baseline="0" dirty="0" smtClean="0"/>
                        <a:t>other measures developed to assess a wide range of behaviors</a:t>
                      </a:r>
                      <a:endParaRPr lang="en-US" dirty="0" smtClean="0"/>
                    </a:p>
                  </a:txBody>
                  <a:tcPr/>
                </a:tc>
              </a:tr>
              <a:tr h="1932656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Construct(s)</a:t>
                      </a:r>
                      <a:r>
                        <a:rPr lang="en-US" b="1" baseline="0" dirty="0" smtClean="0"/>
                        <a:t> measured:</a:t>
                      </a:r>
                    </a:p>
                    <a:p>
                      <a:pPr algn="r"/>
                      <a:r>
                        <a:rPr lang="en-US" baseline="0" dirty="0" smtClean="0"/>
                        <a:t>Physical violence  </a:t>
                      </a:r>
                    </a:p>
                    <a:p>
                      <a:pPr algn="r"/>
                      <a:r>
                        <a:rPr lang="en-US" baseline="0" dirty="0" smtClean="0"/>
                        <a:t>Injury </a:t>
                      </a:r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Construct(s)</a:t>
                      </a:r>
                      <a:r>
                        <a:rPr lang="en-US" b="1" baseline="0" dirty="0" smtClean="0"/>
                        <a:t> measured:</a:t>
                      </a:r>
                    </a:p>
                    <a:p>
                      <a:pPr algn="r"/>
                      <a:r>
                        <a:rPr lang="en-US" baseline="0" dirty="0" smtClean="0"/>
                        <a:t>Physical &amp; sexual violence</a:t>
                      </a:r>
                    </a:p>
                    <a:p>
                      <a:pPr algn="r"/>
                      <a:r>
                        <a:rPr lang="en-US" baseline="0" dirty="0" smtClean="0"/>
                        <a:t>Injury  </a:t>
                      </a:r>
                    </a:p>
                    <a:p>
                      <a:pPr algn="r"/>
                      <a:r>
                        <a:rPr lang="en-US" baseline="0" dirty="0" smtClean="0"/>
                        <a:t>Emotional &amp; psychological abuse</a:t>
                      </a:r>
                    </a:p>
                    <a:p>
                      <a:pPr algn="r"/>
                      <a:r>
                        <a:rPr lang="en-US" baseline="0" dirty="0" smtClean="0"/>
                        <a:t>Coercive/controlling behaviors</a:t>
                      </a:r>
                    </a:p>
                    <a:p>
                      <a:pPr algn="r"/>
                      <a:r>
                        <a:rPr lang="en-US" baseline="0" dirty="0" smtClean="0"/>
                        <a:t>Stalking </a:t>
                      </a:r>
                    </a:p>
                    <a:p>
                      <a:pPr algn="r"/>
                      <a:r>
                        <a:rPr lang="en-US" baseline="0" dirty="0" smtClean="0"/>
                        <a:t>Relational aggression</a:t>
                      </a:r>
                    </a:p>
                  </a:txBody>
                  <a:tcPr/>
                </a:tc>
              </a:tr>
              <a:tr h="1405568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Gender</a:t>
                      </a:r>
                      <a:r>
                        <a:rPr lang="en-US" b="1" baseline="0" dirty="0" smtClean="0"/>
                        <a:t> as variable:</a:t>
                      </a:r>
                    </a:p>
                    <a:p>
                      <a:pPr algn="r"/>
                      <a:r>
                        <a:rPr lang="en-US" dirty="0" smtClean="0"/>
                        <a:t>Independent variable;</a:t>
                      </a:r>
                    </a:p>
                    <a:p>
                      <a:pPr algn="r"/>
                      <a:r>
                        <a:rPr lang="en-US" dirty="0" smtClean="0"/>
                        <a:t>gender</a:t>
                      </a:r>
                      <a:r>
                        <a:rPr lang="en-US" baseline="0" dirty="0" smtClean="0"/>
                        <a:t> “causes” violence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Gender</a:t>
                      </a:r>
                      <a:r>
                        <a:rPr lang="en-US" b="1" baseline="0" dirty="0" smtClean="0"/>
                        <a:t> as variable:</a:t>
                      </a:r>
                    </a:p>
                    <a:p>
                      <a:pPr algn="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a variable per se</a:t>
                      </a:r>
                      <a:r>
                        <a:rPr lang="en-US" dirty="0" smtClean="0"/>
                        <a:t>;</a:t>
                      </a:r>
                    </a:p>
                    <a:p>
                      <a:pPr algn="r"/>
                      <a:r>
                        <a:rPr lang="en-US" dirty="0" smtClean="0"/>
                        <a:t>gender</a:t>
                      </a:r>
                      <a:r>
                        <a:rPr lang="en-US" baseline="0" dirty="0" smtClean="0"/>
                        <a:t> is one of many identities that can be used to understand violence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988946"/>
      </p:ext>
    </p:extLst>
  </p:cSld>
  <p:clrMapOvr>
    <a:masterClrMapping/>
  </p:clrMapOvr>
  <p:transition>
    <p:circl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807" y="0"/>
            <a:ext cx="8305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Chronosystem</a:t>
            </a:r>
            <a:r>
              <a:rPr lang="en-US" dirty="0" smtClean="0"/>
              <a:t> Level – Findings (continued)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For example</a:t>
            </a:r>
            <a:r>
              <a:rPr lang="en-US" sz="2400" dirty="0" smtClean="0"/>
              <a:t>:</a:t>
            </a:r>
            <a:endParaRPr lang="en-US" sz="2400" dirty="0"/>
          </a:p>
          <a:p>
            <a:pPr lvl="2">
              <a:buFont typeface="Wingdings" pitchFamily="2" charset="2"/>
              <a:buChar char="Ø"/>
            </a:pPr>
            <a:r>
              <a:rPr lang="en-US" dirty="0"/>
              <a:t>Humphrey and White (2000) found that childhood sexual abuse increased the probability of women’s sexual </a:t>
            </a:r>
            <a:r>
              <a:rPr lang="en-US" dirty="0" smtClean="0"/>
              <a:t>victimization</a:t>
            </a:r>
            <a:endParaRPr lang="en-US" dirty="0"/>
          </a:p>
          <a:p>
            <a:pPr lvl="2">
              <a:buFont typeface="Wingdings" pitchFamily="2" charset="2"/>
              <a:buChar char="Ø"/>
            </a:pPr>
            <a:endParaRPr lang="en-US" dirty="0"/>
          </a:p>
          <a:p>
            <a:pPr lvl="2">
              <a:buFont typeface="Wingdings" pitchFamily="2" charset="2"/>
              <a:buChar char="Ø"/>
            </a:pPr>
            <a:r>
              <a:rPr lang="en-US" dirty="0"/>
              <a:t>Smith et al. (2003) showed that childhood victimization increased the likelihood of physical victimization</a:t>
            </a:r>
          </a:p>
          <a:p>
            <a:pPr lvl="1">
              <a:buFont typeface="Wingdings" pitchFamily="2" charset="2"/>
              <a:buChar char="Ø"/>
            </a:pPr>
            <a:endParaRPr lang="en-US" sz="2000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Graves</a:t>
            </a:r>
            <a:r>
              <a:rPr lang="en-US" dirty="0"/>
              <a:t>, </a:t>
            </a:r>
            <a:r>
              <a:rPr lang="en-US" dirty="0" err="1"/>
              <a:t>Sechrist</a:t>
            </a:r>
            <a:r>
              <a:rPr lang="en-US" dirty="0"/>
              <a:t>, White, and </a:t>
            </a:r>
            <a:r>
              <a:rPr lang="en-US" dirty="0" smtClean="0"/>
              <a:t>Paradise (2005</a:t>
            </a:r>
            <a:r>
              <a:rPr lang="en-US" dirty="0"/>
              <a:t>) found that childhood victimization </a:t>
            </a:r>
            <a:r>
              <a:rPr lang="en-US" dirty="0" smtClean="0"/>
              <a:t>increased the </a:t>
            </a:r>
            <a:r>
              <a:rPr lang="en-US" dirty="0"/>
              <a:t>likelihood of women’s perpetration of physical </a:t>
            </a:r>
            <a:r>
              <a:rPr lang="en-US" dirty="0" smtClean="0"/>
              <a:t>aggression toward </a:t>
            </a:r>
            <a:r>
              <a:rPr lang="en-US" dirty="0"/>
              <a:t>a male partner in adolescence, but that </a:t>
            </a:r>
            <a:r>
              <a:rPr lang="en-US" dirty="0" smtClean="0"/>
              <a:t>this relationship </a:t>
            </a:r>
            <a:r>
              <a:rPr lang="en-US" dirty="0"/>
              <a:t>was mediated by adolescent victimization </a:t>
            </a:r>
            <a:r>
              <a:rPr lang="en-US" dirty="0" smtClean="0"/>
              <a:t>by a </a:t>
            </a:r>
            <a:r>
              <a:rPr lang="en-US" dirty="0"/>
              <a:t>male </a:t>
            </a:r>
            <a:r>
              <a:rPr lang="en-US" dirty="0" smtClean="0"/>
              <a:t>partner</a:t>
            </a:r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542367"/>
      </p:ext>
    </p:extLst>
  </p:cSld>
  <p:clrMapOvr>
    <a:masterClrMapping/>
  </p:clrMapOvr>
  <p:transition>
    <p:circl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924800" cy="4876800"/>
          </a:xfrm>
        </p:spPr>
        <p:txBody>
          <a:bodyPr/>
          <a:lstStyle/>
          <a:p>
            <a:r>
              <a:rPr lang="en-US" sz="2000" dirty="0" smtClean="0"/>
              <a:t>Violence occurs within nested, mutually-reinforcing gendered systems</a:t>
            </a:r>
          </a:p>
          <a:p>
            <a:endParaRPr lang="en-US" sz="2000" dirty="0" smtClean="0"/>
          </a:p>
          <a:p>
            <a:r>
              <a:rPr lang="en-US" sz="2000" dirty="0" smtClean="0"/>
              <a:t>Research has focused the most on the individual-level</a:t>
            </a:r>
          </a:p>
          <a:p>
            <a:endParaRPr lang="en-US" sz="2000" dirty="0"/>
          </a:p>
          <a:p>
            <a:r>
              <a:rPr lang="en-US" sz="2000" dirty="0" smtClean="0"/>
              <a:t>Few (if any) studies directly address how violence at one level is related to violence at higher or lower levels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More work is need on how time affects violence within and between levels across types of abuse</a:t>
            </a:r>
          </a:p>
          <a:p>
            <a:endParaRPr lang="en-US" sz="2000" dirty="0" smtClean="0"/>
          </a:p>
          <a:p>
            <a:r>
              <a:rPr lang="en-US" sz="2000" dirty="0" smtClean="0"/>
              <a:t>More work is needed about status identities and violence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6368"/>
      </p:ext>
    </p:extLst>
  </p:cSld>
  <p:clrMapOvr>
    <a:masterClrMapping/>
  </p:clrMapOvr>
  <p:transition>
    <p:circl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Small Group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What do we know about VAW at different levels of the social ecology model? What gaps need to be addressed?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Propose an outline for a study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Identify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Research question(s)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Sample characteristics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Type(s) of aggression/violence studied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Level of analysis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How you would measure aggression/violence at that level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Hypotheses/expected findings</a:t>
            </a:r>
          </a:p>
          <a:p>
            <a:pPr lvl="2">
              <a:buFont typeface="Arial" pitchFamily="34" charset="0"/>
              <a:buChar char="•"/>
            </a:pPr>
            <a:endParaRPr lang="en-US" dirty="0" smtClean="0"/>
          </a:p>
          <a:p>
            <a:pPr lvl="2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061376"/>
      </p:ext>
    </p:extLst>
  </p:cSld>
  <p:clrMapOvr>
    <a:masterClrMapping/>
  </p:clrMapOvr>
  <p:transition>
    <p:circl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19400"/>
            <a:ext cx="7924800" cy="838200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56675"/>
      </p:ext>
    </p:extLst>
  </p:cSld>
  <p:clrMapOvr>
    <a:masterClrMapping/>
  </p:clrMapOvr>
  <p:transition>
    <p:circl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95600"/>
            <a:ext cx="7924800" cy="838200"/>
          </a:xfrm>
        </p:spPr>
        <p:txBody>
          <a:bodyPr/>
          <a:lstStyle/>
          <a:p>
            <a:pPr algn="ctr"/>
            <a:r>
              <a:rPr lang="en-US" dirty="0" smtClean="0"/>
              <a:t>SECTION THREE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55746"/>
      </p:ext>
    </p:extLst>
  </p:cSld>
  <p:clrMapOvr>
    <a:masterClrMapping/>
  </p:clrMapOvr>
  <p:transition>
    <p:circl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Three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endParaRPr lang="en-US" b="1" dirty="0" smtClean="0">
              <a:latin typeface="Arial Narrow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>
                <a:latin typeface="Arial Narrow" pitchFamily="34" charset="0"/>
              </a:rPr>
              <a:t>Summarize the research on prevention programming and best practices.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b="1" dirty="0" smtClean="0">
              <a:latin typeface="Arial Narrow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>
                <a:latin typeface="Arial Narrow" pitchFamily="34" charset="0"/>
              </a:rPr>
              <a:t>Consider aspects of prevention programs with which you are familiar and discuss with colleagues. </a:t>
            </a:r>
            <a:endParaRPr lang="en-US" b="1" dirty="0">
              <a:latin typeface="Arial Narrow" pitchFamily="34" charset="0"/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385551"/>
      </p:ext>
    </p:extLst>
  </p:cSld>
  <p:clrMapOvr>
    <a:masterClrMapping/>
  </p:clrMapOvr>
  <p:transition>
    <p:circl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95600"/>
            <a:ext cx="7924800" cy="838200"/>
          </a:xfrm>
        </p:spPr>
        <p:txBody>
          <a:bodyPr/>
          <a:lstStyle/>
          <a:p>
            <a:pPr algn="ctr"/>
            <a:r>
              <a:rPr lang="en-US" dirty="0" smtClean="0"/>
              <a:t>Preventing Violence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32247"/>
      </p:ext>
    </p:extLst>
  </p:cSld>
  <p:clrMapOvr>
    <a:masterClrMapping/>
  </p:clrMapOvr>
  <p:transition>
    <p:circl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5 “W”s of prevention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Hamby (2006) argued that at least 5 questions are crucial for the development of effective prevention programs:</a:t>
            </a:r>
          </a:p>
          <a:p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i="1" dirty="0"/>
              <a:t>Who should be the focus of </a:t>
            </a:r>
            <a:r>
              <a:rPr lang="en-US" sz="2000" i="1" dirty="0" smtClean="0"/>
              <a:t>prevention?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i="1" dirty="0"/>
              <a:t>What should be the focus of </a:t>
            </a:r>
            <a:r>
              <a:rPr lang="en-US" sz="2000" i="1" dirty="0" smtClean="0"/>
              <a:t>prevention?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i="1" dirty="0"/>
              <a:t>When in the </a:t>
            </a:r>
            <a:r>
              <a:rPr lang="en-US" sz="2000" i="1" dirty="0" smtClean="0"/>
              <a:t>lifespan should prevention </a:t>
            </a:r>
            <a:r>
              <a:rPr lang="en-US" sz="2000" i="1" dirty="0"/>
              <a:t>be offered</a:t>
            </a:r>
            <a:r>
              <a:rPr lang="en-US" sz="2000" i="1" dirty="0" smtClean="0"/>
              <a:t>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i="1" dirty="0"/>
              <a:t>Where are the best settings to </a:t>
            </a:r>
            <a:r>
              <a:rPr lang="en-US" sz="2000" i="1" dirty="0" smtClean="0"/>
              <a:t>offer prevention?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i="1" dirty="0"/>
              <a:t>How </a:t>
            </a:r>
            <a:r>
              <a:rPr lang="en-US" sz="2000" i="1" dirty="0" smtClean="0"/>
              <a:t>should prevention </a:t>
            </a:r>
            <a:r>
              <a:rPr lang="en-US" sz="2000" i="1" dirty="0"/>
              <a:t>programs be developed and evaluated?</a:t>
            </a:r>
            <a:endParaRPr lang="en-US" sz="20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28451"/>
      </p:ext>
    </p:extLst>
  </p:cSld>
  <p:clrMapOvr>
    <a:masterClrMapping/>
  </p:clrMapOvr>
  <p:transition>
    <p:circl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Who should be the focus of prevention?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There is evidence that </a:t>
            </a:r>
            <a:r>
              <a:rPr lang="en-US" sz="2200" dirty="0" smtClean="0"/>
              <a:t>prevention programs, targeting school-aged </a:t>
            </a:r>
            <a:r>
              <a:rPr lang="en-US" sz="2200" dirty="0"/>
              <a:t>youth, </a:t>
            </a:r>
            <a:r>
              <a:rPr lang="en-US" sz="2200" dirty="0" smtClean="0"/>
              <a:t>are somewhat </a:t>
            </a:r>
            <a:r>
              <a:rPr lang="en-US" sz="2200" dirty="0"/>
              <a:t>effective in </a:t>
            </a:r>
            <a:r>
              <a:rPr lang="en-US" sz="2200" dirty="0" smtClean="0"/>
              <a:t>reducing attitudes </a:t>
            </a:r>
            <a:r>
              <a:rPr lang="en-US" sz="2200" dirty="0"/>
              <a:t>towards violence and violent behavior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/>
              <a:t>H</a:t>
            </a:r>
            <a:r>
              <a:rPr lang="en-US" sz="2200" dirty="0" smtClean="0"/>
              <a:t>owever</a:t>
            </a:r>
            <a:r>
              <a:rPr lang="en-US" sz="2200" dirty="0"/>
              <a:t>, even the </a:t>
            </a:r>
            <a:r>
              <a:rPr lang="en-US" sz="2200" dirty="0" smtClean="0"/>
              <a:t>best evaluations </a:t>
            </a:r>
            <a:r>
              <a:rPr lang="en-US" sz="2200" dirty="0"/>
              <a:t>of these programs have been </a:t>
            </a:r>
            <a:r>
              <a:rPr lang="en-US" sz="2200" dirty="0" smtClean="0"/>
              <a:t>limited to </a:t>
            </a:r>
            <a:r>
              <a:rPr lang="en-US" sz="2200" dirty="0"/>
              <a:t>the </a:t>
            </a:r>
            <a:r>
              <a:rPr lang="en-US" sz="2200" dirty="0" smtClean="0"/>
              <a:t>comparison of a single</a:t>
            </a:r>
            <a:r>
              <a:rPr lang="en-US" sz="2200" dirty="0"/>
              <a:t>, often new, program against no intervention or to even </a:t>
            </a:r>
            <a:r>
              <a:rPr lang="en-US" sz="2200" dirty="0" smtClean="0"/>
              <a:t>simpler single-group </a:t>
            </a:r>
            <a:r>
              <a:rPr lang="en-US" sz="2200" dirty="0"/>
              <a:t>pretest-posttest designs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There </a:t>
            </a:r>
            <a:r>
              <a:rPr lang="en-US" sz="2200" dirty="0"/>
              <a:t>is essentially no experimental data that </a:t>
            </a:r>
            <a:r>
              <a:rPr lang="en-US" sz="2200" dirty="0" smtClean="0"/>
              <a:t>directly address </a:t>
            </a:r>
            <a:r>
              <a:rPr lang="en-US" sz="2200" dirty="0"/>
              <a:t>whether some types of prevention programs should be </a:t>
            </a:r>
            <a:r>
              <a:rPr lang="en-US" sz="2200" dirty="0" smtClean="0"/>
              <a:t>favored over others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304347"/>
      </p:ext>
    </p:extLst>
  </p:cSld>
  <p:clrMapOvr>
    <a:masterClrMapping/>
  </p:clrMapOvr>
  <p:transition>
    <p:circl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Target groups for prevention?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Types of prevention: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200" i="1" u="sng" dirty="0" smtClean="0"/>
              <a:t>Universal </a:t>
            </a:r>
            <a:r>
              <a:rPr lang="en-US" sz="2200" i="1" u="sng" dirty="0"/>
              <a:t>prevention</a:t>
            </a:r>
            <a:r>
              <a:rPr lang="en-US" sz="2200" i="1" dirty="0"/>
              <a:t>: </a:t>
            </a:r>
            <a:r>
              <a:rPr lang="en-US" sz="2200" dirty="0"/>
              <a:t>given to all members of a population without identifying those at risk of abuse </a:t>
            </a:r>
          </a:p>
          <a:p>
            <a:pPr>
              <a:buFont typeface="Wingdings" pitchFamily="2" charset="2"/>
              <a:buChar char="Ø"/>
            </a:pPr>
            <a:endParaRPr lang="en-US" sz="2200" i="1" dirty="0"/>
          </a:p>
          <a:p>
            <a:pPr>
              <a:buFont typeface="Wingdings" pitchFamily="2" charset="2"/>
              <a:buChar char="Ø"/>
            </a:pPr>
            <a:r>
              <a:rPr lang="en-US" sz="2200" i="1" u="sng" dirty="0"/>
              <a:t>Selective prevention</a:t>
            </a:r>
            <a:r>
              <a:rPr lang="en-US" sz="2200" i="1" dirty="0"/>
              <a:t>: </a:t>
            </a:r>
            <a:r>
              <a:rPr lang="en-US" sz="2200" dirty="0"/>
              <a:t>is directed at members of a group that are at risk for a behavior </a:t>
            </a:r>
          </a:p>
          <a:p>
            <a:pPr>
              <a:buFont typeface="Wingdings" pitchFamily="2" charset="2"/>
              <a:buChar char="Ø"/>
            </a:pPr>
            <a:endParaRPr lang="en-US" sz="2200" i="1" dirty="0"/>
          </a:p>
          <a:p>
            <a:pPr>
              <a:buFont typeface="Wingdings" pitchFamily="2" charset="2"/>
              <a:buChar char="Ø"/>
            </a:pPr>
            <a:r>
              <a:rPr lang="en-US" sz="2200" i="1" u="sng" dirty="0"/>
              <a:t>Indicated prevention</a:t>
            </a:r>
            <a:r>
              <a:rPr lang="en-US" sz="2200" i="1" dirty="0"/>
              <a:t>: </a:t>
            </a:r>
            <a:r>
              <a:rPr lang="en-US" sz="2200" dirty="0"/>
              <a:t>is directed at particular individuals who already display signs of the target </a:t>
            </a:r>
            <a:r>
              <a:rPr lang="en-US" sz="2200" dirty="0" smtClean="0"/>
              <a:t>problem</a:t>
            </a:r>
            <a:endParaRPr lang="en-US" sz="2200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87369"/>
      </p:ext>
    </p:extLst>
  </p:cSld>
  <p:clrMapOvr>
    <a:masterClrMapping/>
  </p:clrMapOvr>
  <p:transition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95600"/>
            <a:ext cx="7924800" cy="838200"/>
          </a:xfrm>
        </p:spPr>
        <p:txBody>
          <a:bodyPr/>
          <a:lstStyle/>
          <a:p>
            <a:pPr algn="ctr"/>
            <a:r>
              <a:rPr lang="en-US" dirty="0" smtClean="0"/>
              <a:t>Adolescence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7571"/>
      </p:ext>
    </p:extLst>
  </p:cSld>
  <p:clrMapOvr>
    <a:masterClrMapping/>
  </p:clrMapOvr>
  <p:transition>
    <p:circl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Which type(s) to focus 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GAIA model illustrates that </a:t>
            </a:r>
            <a:r>
              <a:rPr lang="en-US" sz="2400" b="1" i="1" dirty="0" smtClean="0"/>
              <a:t>concurrent prevention at multiple levels</a:t>
            </a:r>
            <a:r>
              <a:rPr lang="en-US" sz="2400" dirty="0" smtClean="0"/>
              <a:t> will be needed to successfully prevent violence </a:t>
            </a:r>
          </a:p>
          <a:p>
            <a:endParaRPr lang="en-US" sz="2400" dirty="0"/>
          </a:p>
          <a:p>
            <a:r>
              <a:rPr lang="en-US" sz="2400" dirty="0" smtClean="0"/>
              <a:t>Things to consider when selecting a prevention program</a:t>
            </a:r>
          </a:p>
          <a:p>
            <a:pPr marL="0" indent="0">
              <a:buNone/>
            </a:pPr>
            <a:endParaRPr lang="en-US" sz="2400" dirty="0" smtClean="0"/>
          </a:p>
          <a:p>
            <a:pPr marL="1314450" lvl="2" indent="-457200">
              <a:buFont typeface="+mj-lt"/>
              <a:buAutoNum type="arabicPeriod"/>
            </a:pPr>
            <a:r>
              <a:rPr lang="en-US" dirty="0" smtClean="0"/>
              <a:t>Relative impact of universal vs. selected vs. targeted prevention strategies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dirty="0" smtClean="0"/>
              <a:t>Cost-benefit analysis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dirty="0" smtClean="0"/>
              <a:t>Community culture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370949"/>
      </p:ext>
    </p:extLst>
  </p:cSld>
  <p:clrMapOvr>
    <a:masterClrMapping/>
  </p:clrMapOvr>
  <p:transition>
    <p:circl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421369"/>
              </p:ext>
            </p:extLst>
          </p:nvPr>
        </p:nvGraphicFramePr>
        <p:xfrm>
          <a:off x="914400" y="152400"/>
          <a:ext cx="8229600" cy="5997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185416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Should prevention programs be general or specific to issues of violence and aggression?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885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General</a:t>
                      </a:r>
                      <a:r>
                        <a:rPr lang="en-US" sz="2000" b="1" baseline="0" dirty="0" smtClean="0"/>
                        <a:t> Programs</a:t>
                      </a:r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885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Pros</a:t>
                      </a:r>
                      <a:r>
                        <a:rPr lang="en-US" dirty="0" smtClean="0"/>
                        <a:t>:</a:t>
                      </a:r>
                    </a:p>
                    <a:p>
                      <a:pPr algn="r"/>
                      <a:r>
                        <a:rPr lang="en-US" dirty="0" smtClean="0"/>
                        <a:t>More consistent</a:t>
                      </a:r>
                      <a:r>
                        <a:rPr lang="en-US" baseline="0" dirty="0" smtClean="0"/>
                        <a:t> overall mission</a:t>
                      </a:r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Less resources needed to develop</a:t>
                      </a:r>
                    </a:p>
                    <a:p>
                      <a:pPr algn="r"/>
                      <a:r>
                        <a:rPr lang="en-US" dirty="0" smtClean="0"/>
                        <a:t>Less</a:t>
                      </a:r>
                      <a:r>
                        <a:rPr lang="en-US" baseline="0" dirty="0" smtClean="0"/>
                        <a:t> resources needed to implement</a:t>
                      </a:r>
                    </a:p>
                    <a:p>
                      <a:pPr algn="r"/>
                      <a:r>
                        <a:rPr lang="en-US" baseline="0" dirty="0" smtClean="0"/>
                        <a:t>Many programs have similar components</a:t>
                      </a:r>
                    </a:p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Cons</a:t>
                      </a:r>
                      <a:r>
                        <a:rPr lang="en-US" dirty="0" smtClean="0"/>
                        <a:t>:</a:t>
                      </a:r>
                    </a:p>
                    <a:p>
                      <a:pPr algn="r"/>
                      <a:r>
                        <a:rPr lang="en-US" dirty="0" smtClean="0"/>
                        <a:t>Cannot</a:t>
                      </a:r>
                      <a:r>
                        <a:rPr lang="en-US" baseline="0" dirty="0" smtClean="0"/>
                        <a:t> specify risk/protective factors</a:t>
                      </a:r>
                    </a:p>
                    <a:p>
                      <a:pPr algn="r"/>
                      <a:r>
                        <a:rPr lang="en-US" baseline="0" dirty="0" smtClean="0"/>
                        <a:t>Difficult to tailor to suit needs</a:t>
                      </a:r>
                    </a:p>
                    <a:p>
                      <a:pPr algn="r"/>
                      <a:r>
                        <a:rPr lang="en-US" baseline="0" dirty="0" smtClean="0"/>
                        <a:t>Complexity of VAW </a:t>
                      </a:r>
                    </a:p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668855">
                <a:tc gridSpan="2">
                  <a:txBody>
                    <a:bodyPr/>
                    <a:lstStyle/>
                    <a:p>
                      <a:pPr algn="ctr"/>
                      <a:endParaRPr lang="en-US" sz="1800" b="1" dirty="0" smtClean="0"/>
                    </a:p>
                    <a:p>
                      <a:pPr algn="ctr"/>
                      <a:r>
                        <a:rPr lang="en-US" sz="1800" b="1" baseline="0" dirty="0" smtClean="0"/>
                        <a:t>Specific Programs</a:t>
                      </a:r>
                      <a:endParaRPr lang="en-US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885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Pros</a:t>
                      </a:r>
                      <a:r>
                        <a:rPr lang="en-US" dirty="0" smtClean="0"/>
                        <a:t>:</a:t>
                      </a:r>
                    </a:p>
                    <a:p>
                      <a:pPr algn="r"/>
                      <a:r>
                        <a:rPr lang="en-US" dirty="0" smtClean="0"/>
                        <a:t>Ca</a:t>
                      </a:r>
                      <a:r>
                        <a:rPr lang="en-US" baseline="0" dirty="0" smtClean="0"/>
                        <a:t>n specify risk/protective factors</a:t>
                      </a:r>
                    </a:p>
                    <a:p>
                      <a:pPr algn="r"/>
                      <a:r>
                        <a:rPr lang="en-US" baseline="0" dirty="0" smtClean="0"/>
                        <a:t>Can tailor to suit needs</a:t>
                      </a:r>
                    </a:p>
                    <a:p>
                      <a:pPr algn="r"/>
                      <a:r>
                        <a:rPr lang="en-US" baseline="0" dirty="0" smtClean="0"/>
                        <a:t>Can use example to illustrate complexity </a:t>
                      </a:r>
                    </a:p>
                    <a:p>
                      <a:pPr algn="r"/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Cons</a:t>
                      </a:r>
                      <a:r>
                        <a:rPr lang="en-US" dirty="0" smtClean="0"/>
                        <a:t>:</a:t>
                      </a:r>
                    </a:p>
                    <a:p>
                      <a:pPr algn="r"/>
                      <a:r>
                        <a:rPr lang="en-US" dirty="0" smtClean="0"/>
                        <a:t>Less consistent</a:t>
                      </a:r>
                      <a:r>
                        <a:rPr lang="en-US" baseline="0" dirty="0" smtClean="0"/>
                        <a:t> overall mission</a:t>
                      </a:r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More resources needed to develop</a:t>
                      </a:r>
                    </a:p>
                    <a:p>
                      <a:pPr algn="r"/>
                      <a:r>
                        <a:rPr lang="en-US" baseline="0" dirty="0" smtClean="0"/>
                        <a:t>More resources needed to implement</a:t>
                      </a:r>
                    </a:p>
                    <a:p>
                      <a:pPr algn="r"/>
                      <a:r>
                        <a:rPr lang="en-US" baseline="0" dirty="0" smtClean="0"/>
                        <a:t>May have overlap with other programs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06930"/>
      </p:ext>
    </p:extLst>
  </p:cSld>
  <p:clrMapOvr>
    <a:masterClrMapping/>
  </p:clrMapOvr>
  <p:transition>
    <p:circl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1021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Increase protective factors or decrease risk factors?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Tricky decision </a:t>
            </a:r>
            <a:r>
              <a:rPr lang="en-US" sz="2400" dirty="0" smtClean="0">
                <a:sym typeface="Wingdings" pitchFamily="2" charset="2"/>
              </a:rPr>
              <a:t> most constructs related to violence and aggression could be framed as either protective factors or risk factors</a:t>
            </a:r>
          </a:p>
          <a:p>
            <a:endParaRPr lang="en-US" sz="2400" dirty="0">
              <a:sym typeface="Wingdings" pitchFamily="2" charset="2"/>
            </a:endParaRPr>
          </a:p>
          <a:p>
            <a:r>
              <a:rPr lang="en-US" sz="2400" i="1" u="sng" dirty="0" smtClean="0">
                <a:sym typeface="Wingdings" pitchFamily="2" charset="2"/>
              </a:rPr>
              <a:t>Example</a:t>
            </a:r>
            <a:r>
              <a:rPr lang="en-US" sz="2400" dirty="0" smtClean="0">
                <a:sym typeface="Wingdings" pitchFamily="2" charset="2"/>
              </a:rPr>
              <a:t>: gender roles &amp; stereotypes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/>
              <a:t>P</a:t>
            </a:r>
            <a:r>
              <a:rPr lang="en-US" sz="2000" dirty="0" smtClean="0"/>
              <a:t>rotective factor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/>
              <a:t> encouraging healthy </a:t>
            </a:r>
            <a:r>
              <a:rPr lang="en-US" sz="2000" dirty="0"/>
              <a:t>gender roles 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Risk factor </a:t>
            </a:r>
            <a:r>
              <a:rPr lang="en-US" sz="2000" dirty="0" smtClean="0">
                <a:sym typeface="Wingdings" pitchFamily="2" charset="2"/>
              </a:rPr>
              <a:t> identifying rigid gender roles and n</a:t>
            </a:r>
            <a:r>
              <a:rPr lang="en-US" sz="2000" dirty="0" smtClean="0"/>
              <a:t>egative gender stereotypes</a:t>
            </a:r>
            <a:endParaRPr lang="en-US" sz="20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66203"/>
      </p:ext>
    </p:extLst>
  </p:cSld>
  <p:clrMapOvr>
    <a:masterClrMapping/>
  </p:clrMapOvr>
  <p:transition>
    <p:circl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When should prevention be offered?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has consistently found that adolescence and young adulthood are the risky times for experiencing violence</a:t>
            </a:r>
          </a:p>
          <a:p>
            <a:endParaRPr lang="en-US" dirty="0"/>
          </a:p>
          <a:p>
            <a:r>
              <a:rPr lang="en-US" dirty="0" smtClean="0"/>
              <a:t>However, we also know that experiencing violence at any time puts you at greater risk for future violence</a:t>
            </a:r>
          </a:p>
          <a:p>
            <a:endParaRPr lang="en-US" dirty="0"/>
          </a:p>
          <a:p>
            <a:r>
              <a:rPr lang="en-US" dirty="0" smtClean="0"/>
              <a:t>No known research on when to start or which topics to cover 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930291"/>
      </p:ext>
    </p:extLst>
  </p:cSld>
  <p:clrMapOvr>
    <a:masterClrMapping/>
  </p:clrMapOvr>
  <p:transition>
    <p:circl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3820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Where are the best settings to offer prevention?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No known research on how setting impacts the effects of prevention programs</a:t>
            </a:r>
          </a:p>
          <a:p>
            <a:endParaRPr lang="en-US" dirty="0"/>
          </a:p>
          <a:p>
            <a:r>
              <a:rPr lang="en-US" dirty="0" smtClean="0"/>
              <a:t>Voluntary programs seem to have the most success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946631"/>
      </p:ext>
    </p:extLst>
  </p:cSld>
  <p:clrMapOvr>
    <a:masterClrMapping/>
  </p:clrMapOvr>
  <p:transition>
    <p:circl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924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How should prevention programs be developed and evaluated?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Development Issues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Based on current knowledge of risk and protective factors</a:t>
            </a:r>
          </a:p>
          <a:p>
            <a:pPr lvl="1">
              <a:buFont typeface="Wingdings" pitchFamily="2" charset="2"/>
              <a:buChar char="Ø"/>
            </a:pPr>
            <a:endParaRPr lang="en-US" sz="2000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Tailored to address particular issues of cultural importance relevance</a:t>
            </a:r>
          </a:p>
          <a:p>
            <a:pPr lvl="1">
              <a:buFont typeface="Wingdings" pitchFamily="2" charset="2"/>
              <a:buChar char="Ø"/>
            </a:pPr>
            <a:endParaRPr lang="en-US" sz="2000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Keep in mind laws regarding content or format of programs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168998"/>
      </p:ext>
    </p:extLst>
  </p:cSld>
  <p:clrMapOvr>
    <a:masterClrMapping/>
  </p:clrMapOvr>
  <p:transition>
    <p:circl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Evaluation Issues</a:t>
            </a:r>
            <a:endParaRPr lang="en-US" sz="2400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Program Implementation</a:t>
            </a:r>
          </a:p>
          <a:p>
            <a:pPr lvl="1">
              <a:buFont typeface="Wingdings" pitchFamily="2" charset="2"/>
              <a:buChar char="Ø"/>
            </a:pPr>
            <a:endParaRPr lang="en-US" sz="2000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Program Fidelity</a:t>
            </a:r>
          </a:p>
          <a:p>
            <a:pPr marL="457200" lvl="1" indent="0">
              <a:buNone/>
            </a:pPr>
            <a:endParaRPr lang="en-US" sz="2000" dirty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Dosage </a:t>
            </a:r>
          </a:p>
          <a:p>
            <a:pPr lvl="1">
              <a:buFont typeface="Wingdings" pitchFamily="2" charset="2"/>
              <a:buChar char="Ø"/>
            </a:pPr>
            <a:endParaRPr lang="en-US" sz="2000" dirty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Comparing 2 different programs </a:t>
            </a:r>
            <a:r>
              <a:rPr lang="en-US" sz="2000" dirty="0" smtClean="0">
                <a:sym typeface="Wingdings" pitchFamily="2" charset="2"/>
              </a:rPr>
              <a:t> practice effects?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73727"/>
      </p:ext>
    </p:extLst>
  </p:cSld>
  <p:clrMapOvr>
    <a:masterClrMapping/>
  </p:clrMapOvr>
  <p:transition>
    <p:circl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924800" cy="4876800"/>
          </a:xfrm>
        </p:spPr>
        <p:txBody>
          <a:bodyPr/>
          <a:lstStyle/>
          <a:p>
            <a:r>
              <a:rPr lang="en-US" sz="2200" dirty="0" smtClean="0"/>
              <a:t>Research on prevention programming is still young</a:t>
            </a:r>
          </a:p>
          <a:p>
            <a:endParaRPr lang="en-US" sz="2200" dirty="0" smtClean="0"/>
          </a:p>
          <a:p>
            <a:r>
              <a:rPr lang="en-US" sz="2200" dirty="0" smtClean="0"/>
              <a:t>We don’t have research addressing many questions related to prevention programming</a:t>
            </a:r>
          </a:p>
          <a:p>
            <a:endParaRPr lang="en-US" sz="2200" dirty="0"/>
          </a:p>
          <a:p>
            <a:r>
              <a:rPr lang="en-US" sz="2200" dirty="0" smtClean="0"/>
              <a:t>It’s unlikely that a “one-size-fits-all” approach will be successful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Evaluating programs is hard!</a:t>
            </a:r>
            <a:endParaRPr lang="en-US" sz="2200" dirty="0"/>
          </a:p>
          <a:p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714380"/>
      </p:ext>
    </p:extLst>
  </p:cSld>
  <p:clrMapOvr>
    <a:masterClrMapping/>
  </p:clrMapOvr>
  <p:transition>
    <p:circl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Small Group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Think of prevention programs that are familiar to you:</a:t>
            </a:r>
          </a:p>
          <a:p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i="1" dirty="0" smtClean="0"/>
              <a:t>How was the program developed?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i="1" dirty="0" smtClean="0"/>
              <a:t>On whom, does the program focus?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i="1" dirty="0"/>
              <a:t>W</a:t>
            </a:r>
            <a:r>
              <a:rPr lang="en-US" sz="2000" i="1" dirty="0" smtClean="0"/>
              <a:t>hat types of violence and aggression are addressed? 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i="1" dirty="0" smtClean="0"/>
              <a:t>When (in the lifespan) is the program offered?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i="1" dirty="0" smtClean="0"/>
              <a:t>In what setting(s) is the program offered?</a:t>
            </a:r>
            <a:endParaRPr lang="en-US" sz="2000" i="1" dirty="0"/>
          </a:p>
          <a:p>
            <a:pPr lvl="1">
              <a:buFont typeface="Wingdings" pitchFamily="2" charset="2"/>
              <a:buChar char="Ø"/>
            </a:pPr>
            <a:r>
              <a:rPr lang="en-US" sz="2000" i="1" dirty="0"/>
              <a:t>How </a:t>
            </a:r>
            <a:r>
              <a:rPr lang="en-US" sz="2000" i="1" dirty="0" smtClean="0"/>
              <a:t>is this program evaluated?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i="1" dirty="0" smtClean="0"/>
              <a:t>What would you do differently?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87692"/>
      </p:ext>
    </p:extLst>
  </p:cSld>
  <p:clrMapOvr>
    <a:masterClrMapping/>
  </p:clrMapOvr>
  <p:transition>
    <p:circle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19400"/>
            <a:ext cx="7924800" cy="838200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12967"/>
      </p:ext>
    </p:extLst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8305800" cy="83820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“Adolescence” - What exactly does that mean?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E</a:t>
            </a:r>
            <a:r>
              <a:rPr lang="en-US" sz="2200" dirty="0" smtClean="0"/>
              <a:t>merged </a:t>
            </a:r>
            <a:r>
              <a:rPr lang="en-US" sz="2200" dirty="0"/>
              <a:t>as a construct in </a:t>
            </a:r>
            <a:r>
              <a:rPr lang="en-US" sz="2200" dirty="0" smtClean="0"/>
              <a:t>the 20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century </a:t>
            </a:r>
            <a:r>
              <a:rPr lang="en-US" sz="2200" dirty="0"/>
              <a:t>to identify a period of transition from </a:t>
            </a:r>
            <a:r>
              <a:rPr lang="en-US" sz="2200" dirty="0" smtClean="0"/>
              <a:t>childhood to </a:t>
            </a:r>
            <a:r>
              <a:rPr lang="en-US" sz="2200" dirty="0"/>
              <a:t>adulthood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Typically seen as beginning </a:t>
            </a:r>
            <a:r>
              <a:rPr lang="en-US" sz="2200" dirty="0"/>
              <a:t>with the onset of puberty, with the time of </a:t>
            </a:r>
            <a:r>
              <a:rPr lang="en-US" sz="2200" dirty="0" smtClean="0"/>
              <a:t>termination up </a:t>
            </a:r>
            <a:r>
              <a:rPr lang="en-US" sz="2200" dirty="0"/>
              <a:t>for debate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Unfortunately, different </a:t>
            </a:r>
            <a:r>
              <a:rPr lang="en-US" sz="2200" dirty="0"/>
              <a:t>researchers use different ages 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Generally, researchers </a:t>
            </a:r>
            <a:r>
              <a:rPr lang="en-US" sz="2200" dirty="0"/>
              <a:t>distinguish between early adolescence </a:t>
            </a:r>
            <a:r>
              <a:rPr lang="en-US" sz="2200" dirty="0" smtClean="0"/>
              <a:t>(ages 10–15) and late </a:t>
            </a:r>
            <a:r>
              <a:rPr lang="en-US" sz="2200" dirty="0"/>
              <a:t>adolescence </a:t>
            </a:r>
            <a:r>
              <a:rPr lang="en-US" sz="2200" dirty="0" smtClean="0"/>
              <a:t>(ages 16–19)</a:t>
            </a:r>
            <a:endParaRPr lang="en-US" sz="22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36306"/>
      </p:ext>
    </p:extLst>
  </p:cSld>
  <p:clrMapOvr>
    <a:masterClrMapping/>
  </p:clrMapOvr>
  <p:transition>
    <p:circle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24200"/>
            <a:ext cx="7924800" cy="8382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57711"/>
      </p:ext>
    </p:extLst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Adolescence: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uring the middle and high school years, adolescents commonly express an interest in developing romantic relationships</a:t>
            </a:r>
          </a:p>
          <a:p>
            <a:endParaRPr lang="en-US" dirty="0" smtClean="0"/>
          </a:p>
          <a:p>
            <a:r>
              <a:rPr lang="en-US" dirty="0" smtClean="0"/>
              <a:t>Although</a:t>
            </a:r>
            <a:r>
              <a:rPr lang="en-US" dirty="0"/>
              <a:t> </a:t>
            </a:r>
            <a:r>
              <a:rPr lang="en-US" dirty="0" smtClean="0"/>
              <a:t>relationships are sometimes brief, they are developmentally significant because they </a:t>
            </a:r>
            <a:r>
              <a:rPr lang="en-US" dirty="0"/>
              <a:t>can set the stage for adult </a:t>
            </a:r>
            <a:r>
              <a:rPr lang="en-US" dirty="0" smtClean="0"/>
              <a:t>intimacy/relationships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531197"/>
      </p:ext>
    </p:extLst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Violence &amp;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Experiencing violence as an adolescent is particularly troubling because it can adversely affect </a:t>
            </a:r>
            <a:r>
              <a:rPr lang="en-US" dirty="0"/>
              <a:t>e</a:t>
            </a:r>
            <a:r>
              <a:rPr lang="en-US" dirty="0" smtClean="0"/>
              <a:t>ffect development in several domains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Physical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Cognitive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Social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Emotional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Adult Identity</a:t>
            </a:r>
          </a:p>
          <a:p>
            <a:endParaRPr lang="en-US" dirty="0"/>
          </a:p>
          <a:p>
            <a:pPr marL="0" indent="0" eaLnBrk="1" hangingPunct="1">
              <a:buNone/>
            </a:pP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69C42C-4FB4-4BB9-9A0F-8178CC1A0384}" type="slidenum">
              <a:rPr lang="en-US"/>
              <a:pPr eaLnBrk="1" hangingPunct="1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6168"/>
      </p:ext>
    </p:extLst>
  </p:cSld>
  <p:clrMapOvr>
    <a:masterClrMapping/>
  </p:clrMapOvr>
  <p:transition>
    <p:circle/>
  </p:transition>
</p:sld>
</file>

<file path=ppt/theme/theme1.xml><?xml version="1.0" encoding="utf-8"?>
<a:theme xmlns:a="http://schemas.openxmlformats.org/drawingml/2006/main" name="VAWC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VAWC PPT</Template>
  <TotalTime>7870</TotalTime>
  <Words>5364</Words>
  <Application>Microsoft Office PowerPoint</Application>
  <PresentationFormat>On-screen Show (4:3)</PresentationFormat>
  <Paragraphs>740</Paragraphs>
  <Slides>70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VAWC_Template</vt:lpstr>
      <vt:lpstr> Violence Against Women in  Middle &amp; High School Populations   </vt:lpstr>
      <vt:lpstr>SECTION ONE</vt:lpstr>
      <vt:lpstr>Section One Objectives:</vt:lpstr>
      <vt:lpstr>Gender and Violence Against Women (VAW)</vt:lpstr>
      <vt:lpstr>Theory &amp; Measurement </vt:lpstr>
      <vt:lpstr>Adolescence</vt:lpstr>
      <vt:lpstr>“Adolescence” - What exactly does that mean? </vt:lpstr>
      <vt:lpstr>Adolescence: Introduction</vt:lpstr>
      <vt:lpstr>Violence &amp; Development</vt:lpstr>
      <vt:lpstr>Development: What’s happening?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“Dating” - What exactly does that mean? </vt:lpstr>
      <vt:lpstr>PowerPoint Presentation</vt:lpstr>
      <vt:lpstr>“Violence” - What exactly does that mean? </vt:lpstr>
      <vt:lpstr>PowerPoint Presentation</vt:lpstr>
      <vt:lpstr>Section Summary</vt:lpstr>
      <vt:lpstr>Small Group Discussion</vt:lpstr>
      <vt:lpstr>QUESTIONS</vt:lpstr>
      <vt:lpstr>SECTION TWO</vt:lpstr>
      <vt:lpstr>Section Two Objectives:</vt:lpstr>
      <vt:lpstr>So where does this leave us?</vt:lpstr>
      <vt:lpstr>A New Theory of Dating Violence</vt:lpstr>
      <vt:lpstr>Gendered Adolescent  Interpersonal Aggression (GAIA)</vt:lpstr>
      <vt:lpstr>The person-centered model of Gendered Adolescent Interpersonal Aggression</vt:lpstr>
      <vt:lpstr>The person-centered model of Gendered Adolescent Interpersonal Aggression</vt:lpstr>
      <vt:lpstr>The person-centered model of GAIA (continued) </vt:lpstr>
      <vt:lpstr>What do we know about GAIA in middle and high school populations? </vt:lpstr>
      <vt:lpstr>VAW: Individual Level</vt:lpstr>
      <vt:lpstr>VAW: Individual Level - Findings</vt:lpstr>
      <vt:lpstr>Individual Level – Findings (continued)</vt:lpstr>
      <vt:lpstr>Individual Level –  Summary  of Findings</vt:lpstr>
      <vt:lpstr>VAW: Situational (Assault)  Level - Findings</vt:lpstr>
      <vt:lpstr>VAW: Microsystem (Dyad) Level</vt:lpstr>
      <vt:lpstr>Microsystem Level – Implications for Research</vt:lpstr>
      <vt:lpstr>VAW: Mesosystem (social network) Level</vt:lpstr>
      <vt:lpstr>Male Social Networks and VAW</vt:lpstr>
      <vt:lpstr>Perpetration &amp; Male Social Networks – Findings </vt:lpstr>
      <vt:lpstr>Female Social Networks and VAW</vt:lpstr>
      <vt:lpstr>Victimization &amp; Female Social Networks – Findings </vt:lpstr>
      <vt:lpstr>VAW: Exosystem (community) Level</vt:lpstr>
      <vt:lpstr>Connell’s Theory of Gender and Power </vt:lpstr>
      <vt:lpstr>Connell’s Theory of (continued) </vt:lpstr>
      <vt:lpstr>VAW: Exosystem Level - Findings</vt:lpstr>
      <vt:lpstr>VAW: Chronosystem Level</vt:lpstr>
      <vt:lpstr>VAW: Chronosystem Level – Findings </vt:lpstr>
      <vt:lpstr>Chronosystem Level – Findings (continued)  </vt:lpstr>
      <vt:lpstr>Section Summary</vt:lpstr>
      <vt:lpstr>Small Group Discussion</vt:lpstr>
      <vt:lpstr>QUESTIONS</vt:lpstr>
      <vt:lpstr>SECTION THREE</vt:lpstr>
      <vt:lpstr>Section Three Objectives:</vt:lpstr>
      <vt:lpstr>Preventing Violence</vt:lpstr>
      <vt:lpstr>The 5 “W”s of prevention research</vt:lpstr>
      <vt:lpstr>Who should be the focus of prevention?</vt:lpstr>
      <vt:lpstr>Target groups for prevention?</vt:lpstr>
      <vt:lpstr>Which type(s) to focus on? </vt:lpstr>
      <vt:lpstr>PowerPoint Presentation</vt:lpstr>
      <vt:lpstr>Increase protective factors or decrease risk factors?</vt:lpstr>
      <vt:lpstr>When should prevention be offered?</vt:lpstr>
      <vt:lpstr>Where are the best settings to offer prevention?</vt:lpstr>
      <vt:lpstr>How should prevention programs be developed and evaluated?</vt:lpstr>
      <vt:lpstr>PowerPoint Presentation</vt:lpstr>
      <vt:lpstr>Section Summary</vt:lpstr>
      <vt:lpstr>Small Group Discussion</vt:lpstr>
      <vt:lpstr>QUESTIONS</vt:lpstr>
      <vt:lpstr>THANK YOU!</vt:lpstr>
    </vt:vector>
  </TitlesOfParts>
  <Company>School of Social Work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Judy</dc:creator>
  <cp:lastModifiedBy>Christopher T. Allen</cp:lastModifiedBy>
  <cp:revision>588</cp:revision>
  <dcterms:created xsi:type="dcterms:W3CDTF">2008-07-07T17:42:48Z</dcterms:created>
  <dcterms:modified xsi:type="dcterms:W3CDTF">2011-11-29T14:44:59Z</dcterms:modified>
</cp:coreProperties>
</file>